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5"/>
  </p:notesMasterIdLst>
  <p:handoutMasterIdLst>
    <p:handoutMasterId r:id="rId46"/>
  </p:handoutMasterIdLst>
  <p:sldIdLst>
    <p:sldId id="336" r:id="rId2"/>
    <p:sldId id="339" r:id="rId3"/>
    <p:sldId id="350" r:id="rId4"/>
    <p:sldId id="351" r:id="rId5"/>
    <p:sldId id="352" r:id="rId6"/>
    <p:sldId id="337" r:id="rId7"/>
    <p:sldId id="353" r:id="rId8"/>
    <p:sldId id="378" r:id="rId9"/>
    <p:sldId id="399" r:id="rId10"/>
    <p:sldId id="354" r:id="rId11"/>
    <p:sldId id="393" r:id="rId12"/>
    <p:sldId id="398" r:id="rId13"/>
    <p:sldId id="359" r:id="rId14"/>
    <p:sldId id="357" r:id="rId15"/>
    <p:sldId id="356" r:id="rId16"/>
    <p:sldId id="368" r:id="rId17"/>
    <p:sldId id="400" r:id="rId18"/>
    <p:sldId id="369" r:id="rId19"/>
    <p:sldId id="396" r:id="rId20"/>
    <p:sldId id="371" r:id="rId21"/>
    <p:sldId id="370" r:id="rId22"/>
    <p:sldId id="391" r:id="rId23"/>
    <p:sldId id="380" r:id="rId24"/>
    <p:sldId id="381" r:id="rId25"/>
    <p:sldId id="382" r:id="rId26"/>
    <p:sldId id="394" r:id="rId27"/>
    <p:sldId id="395" r:id="rId28"/>
    <p:sldId id="401" r:id="rId29"/>
    <p:sldId id="374" r:id="rId30"/>
    <p:sldId id="384" r:id="rId31"/>
    <p:sldId id="404" r:id="rId32"/>
    <p:sldId id="403" r:id="rId33"/>
    <p:sldId id="387" r:id="rId34"/>
    <p:sldId id="388" r:id="rId35"/>
    <p:sldId id="389" r:id="rId36"/>
    <p:sldId id="390" r:id="rId37"/>
    <p:sldId id="405" r:id="rId38"/>
    <p:sldId id="406" r:id="rId39"/>
    <p:sldId id="397" r:id="rId40"/>
    <p:sldId id="392" r:id="rId41"/>
    <p:sldId id="376" r:id="rId42"/>
    <p:sldId id="377" r:id="rId43"/>
    <p:sldId id="305" r:id="rId44"/>
  </p:sldIdLst>
  <p:sldSz cx="9144000" cy="5143500" type="screen16x9"/>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E12BE"/>
    <a:srgbClr val="944606"/>
    <a:srgbClr val="2602BE"/>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0747" autoAdjust="0"/>
  </p:normalViewPr>
  <p:slideViewPr>
    <p:cSldViewPr>
      <p:cViewPr varScale="1">
        <p:scale>
          <a:sx n="89" d="100"/>
          <a:sy n="89" d="100"/>
        </p:scale>
        <p:origin x="852"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2" d="100"/>
          <a:sy n="52" d="100"/>
        </p:scale>
        <p:origin x="-2946" y="-90"/>
      </p:cViewPr>
      <p:guideLst>
        <p:guide orient="horz" pos="3107"/>
        <p:guide pos="212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19413" cy="4935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1"/>
            <a:ext cx="2919412" cy="493554"/>
          </a:xfrm>
          <a:prstGeom prst="rect">
            <a:avLst/>
          </a:prstGeom>
        </p:spPr>
        <p:txBody>
          <a:bodyPr vert="horz" lIns="91440" tIns="45720" rIns="91440" bIns="45720" rtlCol="0"/>
          <a:lstStyle>
            <a:lvl1pPr algn="r">
              <a:defRPr sz="1200"/>
            </a:lvl1pPr>
          </a:lstStyle>
          <a:p>
            <a:fld id="{CAF73160-B595-4D1B-A332-5BDFC9FFA3F2}" type="datetimeFigureOut">
              <a:rPr lang="en-US" smtClean="0"/>
              <a:t>8/5/2022</a:t>
            </a:fld>
            <a:endParaRPr lang="en-US"/>
          </a:p>
        </p:txBody>
      </p:sp>
      <p:sp>
        <p:nvSpPr>
          <p:cNvPr id="4" name="Footer Placeholder 3"/>
          <p:cNvSpPr>
            <a:spLocks noGrp="1"/>
          </p:cNvSpPr>
          <p:nvPr>
            <p:ph type="ftr" sz="quarter" idx="2"/>
          </p:nvPr>
        </p:nvSpPr>
        <p:spPr>
          <a:xfrm>
            <a:off x="1" y="9371172"/>
            <a:ext cx="2919413" cy="49355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172"/>
            <a:ext cx="2919412" cy="493553"/>
          </a:xfrm>
          <a:prstGeom prst="rect">
            <a:avLst/>
          </a:prstGeom>
        </p:spPr>
        <p:txBody>
          <a:bodyPr vert="horz" lIns="91440" tIns="45720" rIns="91440" bIns="45720" rtlCol="0" anchor="b"/>
          <a:lstStyle>
            <a:lvl1pPr algn="r">
              <a:defRPr sz="1200"/>
            </a:lvl1pPr>
          </a:lstStyle>
          <a:p>
            <a:fld id="{1CDB7833-1973-499D-925E-7A29CDBBB8D7}" type="slidenum">
              <a:rPr lang="en-US" smtClean="0"/>
              <a:t>‹#›</a:t>
            </a:fld>
            <a:endParaRPr lang="en-US"/>
          </a:p>
        </p:txBody>
      </p:sp>
    </p:spTree>
    <p:extLst>
      <p:ext uri="{BB962C8B-B14F-4D97-AF65-F5344CB8AC3E}">
        <p14:creationId xmlns:p14="http://schemas.microsoft.com/office/powerpoint/2010/main" val="1183215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1" cy="49331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15375" y="0"/>
            <a:ext cx="2918831" cy="493315"/>
          </a:xfrm>
          <a:prstGeom prst="rect">
            <a:avLst/>
          </a:prstGeom>
        </p:spPr>
        <p:txBody>
          <a:bodyPr vert="horz" lIns="93177" tIns="46589" rIns="93177" bIns="46589" rtlCol="0"/>
          <a:lstStyle>
            <a:lvl1pPr algn="r">
              <a:defRPr sz="1200"/>
            </a:lvl1pPr>
          </a:lstStyle>
          <a:p>
            <a:fld id="{DAC2CF9E-CF6C-42C3-8D55-43A137E29777}" type="datetimeFigureOut">
              <a:rPr lang="en-US" smtClean="0"/>
              <a:t>8/5/2022</a:t>
            </a:fld>
            <a:endParaRPr lang="en-US"/>
          </a:p>
        </p:txBody>
      </p:sp>
      <p:sp>
        <p:nvSpPr>
          <p:cNvPr id="4" name="Slide Image Placeholder 3"/>
          <p:cNvSpPr>
            <a:spLocks noGrp="1" noRot="1" noChangeAspect="1"/>
          </p:cNvSpPr>
          <p:nvPr>
            <p:ph type="sldImg" idx="2"/>
          </p:nvPr>
        </p:nvSpPr>
        <p:spPr>
          <a:xfrm>
            <a:off x="80963" y="739775"/>
            <a:ext cx="6573837" cy="36988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371285"/>
            <a:ext cx="2918831" cy="493315"/>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15375" y="9371285"/>
            <a:ext cx="2918831" cy="493315"/>
          </a:xfrm>
          <a:prstGeom prst="rect">
            <a:avLst/>
          </a:prstGeom>
        </p:spPr>
        <p:txBody>
          <a:bodyPr vert="horz" lIns="93177" tIns="46589" rIns="93177" bIns="46589" rtlCol="0" anchor="b"/>
          <a:lstStyle>
            <a:lvl1pPr algn="r">
              <a:defRPr sz="1200"/>
            </a:lvl1pPr>
          </a:lstStyle>
          <a:p>
            <a:fld id="{19436E77-74FD-4C29-9273-9CDA8AE06ACD}" type="slidenum">
              <a:rPr lang="en-US" smtClean="0"/>
              <a:t>‹#›</a:t>
            </a:fld>
            <a:endParaRPr lang="en-US"/>
          </a:p>
        </p:txBody>
      </p:sp>
    </p:spTree>
    <p:extLst>
      <p:ext uri="{BB962C8B-B14F-4D97-AF65-F5344CB8AC3E}">
        <p14:creationId xmlns:p14="http://schemas.microsoft.com/office/powerpoint/2010/main" val="206060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39775"/>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436E77-74FD-4C29-9273-9CDA8AE06ACD}" type="slidenum">
              <a:rPr lang="en-US" smtClean="0"/>
              <a:t>33</a:t>
            </a:fld>
            <a:endParaRPr lang="en-US"/>
          </a:p>
        </p:txBody>
      </p:sp>
    </p:spTree>
    <p:extLst>
      <p:ext uri="{BB962C8B-B14F-4D97-AF65-F5344CB8AC3E}">
        <p14:creationId xmlns:p14="http://schemas.microsoft.com/office/powerpoint/2010/main" val="99848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A79ED3-91E1-4459-8F22-A347FC994AEE}"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F806-4738-434A-866B-D811A6A746C3}" type="slidenum">
              <a:rPr lang="en-US" smtClean="0"/>
              <a:t>‹#›</a:t>
            </a:fld>
            <a:endParaRPr lang="en-US"/>
          </a:p>
        </p:txBody>
      </p:sp>
    </p:spTree>
    <p:extLst>
      <p:ext uri="{BB962C8B-B14F-4D97-AF65-F5344CB8AC3E}">
        <p14:creationId xmlns:p14="http://schemas.microsoft.com/office/powerpoint/2010/main" val="26269753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A79ED3-91E1-4459-8F22-A347FC994AEE}"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F806-4738-434A-866B-D811A6A746C3}" type="slidenum">
              <a:rPr lang="en-US" smtClean="0"/>
              <a:t>‹#›</a:t>
            </a:fld>
            <a:endParaRPr lang="en-US"/>
          </a:p>
        </p:txBody>
      </p:sp>
    </p:spTree>
    <p:extLst>
      <p:ext uri="{BB962C8B-B14F-4D97-AF65-F5344CB8AC3E}">
        <p14:creationId xmlns:p14="http://schemas.microsoft.com/office/powerpoint/2010/main" val="349831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A79ED3-91E1-4459-8F22-A347FC994AEE}"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F806-4738-434A-866B-D811A6A746C3}" type="slidenum">
              <a:rPr lang="en-US" smtClean="0"/>
              <a:t>‹#›</a:t>
            </a:fld>
            <a:endParaRPr lang="en-US"/>
          </a:p>
        </p:txBody>
      </p:sp>
    </p:spTree>
    <p:extLst>
      <p:ext uri="{BB962C8B-B14F-4D97-AF65-F5344CB8AC3E}">
        <p14:creationId xmlns:p14="http://schemas.microsoft.com/office/powerpoint/2010/main" val="368696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A79ED3-91E1-4459-8F22-A347FC994AEE}"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F806-4738-434A-866B-D811A6A746C3}" type="slidenum">
              <a:rPr lang="en-US" smtClean="0"/>
              <a:t>‹#›</a:t>
            </a:fld>
            <a:endParaRPr lang="en-US"/>
          </a:p>
        </p:txBody>
      </p:sp>
    </p:spTree>
    <p:extLst>
      <p:ext uri="{BB962C8B-B14F-4D97-AF65-F5344CB8AC3E}">
        <p14:creationId xmlns:p14="http://schemas.microsoft.com/office/powerpoint/2010/main" val="80258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A79ED3-91E1-4459-8F22-A347FC994AEE}" type="datetimeFigureOut">
              <a:rPr lang="en-US" smtClean="0"/>
              <a:t>8/5/2022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D9F806-4738-434A-866B-D811A6A746C3}" type="slidenum">
              <a:rPr lang="en-US" smtClean="0"/>
              <a:t>‹#›</a:t>
            </a:fld>
            <a:endParaRPr lang="en-US"/>
          </a:p>
        </p:txBody>
      </p:sp>
    </p:spTree>
    <p:extLst>
      <p:ext uri="{BB962C8B-B14F-4D97-AF65-F5344CB8AC3E}">
        <p14:creationId xmlns:p14="http://schemas.microsoft.com/office/powerpoint/2010/main" val="2203220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A79ED3-91E1-4459-8F22-A347FC994AEE}"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9F806-4738-434A-866B-D811A6A746C3}" type="slidenum">
              <a:rPr lang="en-US" smtClean="0"/>
              <a:t>‹#›</a:t>
            </a:fld>
            <a:endParaRPr lang="en-US"/>
          </a:p>
        </p:txBody>
      </p:sp>
    </p:spTree>
    <p:extLst>
      <p:ext uri="{BB962C8B-B14F-4D97-AF65-F5344CB8AC3E}">
        <p14:creationId xmlns:p14="http://schemas.microsoft.com/office/powerpoint/2010/main" val="57063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A79ED3-91E1-4459-8F22-A347FC994AEE}" type="datetimeFigureOut">
              <a:rPr lang="en-US" smtClean="0"/>
              <a:t>8/5/2022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D9F806-4738-434A-866B-D811A6A746C3}" type="slidenum">
              <a:rPr lang="en-US" smtClean="0"/>
              <a:t>‹#›</a:t>
            </a:fld>
            <a:endParaRPr lang="en-US"/>
          </a:p>
        </p:txBody>
      </p:sp>
    </p:spTree>
    <p:extLst>
      <p:ext uri="{BB962C8B-B14F-4D97-AF65-F5344CB8AC3E}">
        <p14:creationId xmlns:p14="http://schemas.microsoft.com/office/powerpoint/2010/main" val="3879287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A79ED3-91E1-4459-8F22-A347FC994AEE}" type="datetimeFigureOut">
              <a:rPr lang="en-US" smtClean="0"/>
              <a:t>8/5/2022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D9F806-4738-434A-866B-D811A6A746C3}" type="slidenum">
              <a:rPr lang="en-US" smtClean="0"/>
              <a:t>‹#›</a:t>
            </a:fld>
            <a:endParaRPr lang="en-US"/>
          </a:p>
        </p:txBody>
      </p:sp>
    </p:spTree>
    <p:extLst>
      <p:ext uri="{BB962C8B-B14F-4D97-AF65-F5344CB8AC3E}">
        <p14:creationId xmlns:p14="http://schemas.microsoft.com/office/powerpoint/2010/main" val="1569339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79ED3-91E1-4459-8F22-A347FC994AEE}" type="datetimeFigureOut">
              <a:rPr lang="en-US" smtClean="0"/>
              <a:t>8/5/2022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D9F806-4738-434A-866B-D811A6A746C3}" type="slidenum">
              <a:rPr lang="en-US" smtClean="0"/>
              <a:t>‹#›</a:t>
            </a:fld>
            <a:endParaRPr lang="en-US"/>
          </a:p>
        </p:txBody>
      </p:sp>
    </p:spTree>
    <p:extLst>
      <p:ext uri="{BB962C8B-B14F-4D97-AF65-F5344CB8AC3E}">
        <p14:creationId xmlns:p14="http://schemas.microsoft.com/office/powerpoint/2010/main" val="444926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A79ED3-91E1-4459-8F22-A347FC994AEE}"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9F806-4738-434A-866B-D811A6A746C3}" type="slidenum">
              <a:rPr lang="en-US" smtClean="0"/>
              <a:t>‹#›</a:t>
            </a:fld>
            <a:endParaRPr lang="en-US"/>
          </a:p>
        </p:txBody>
      </p:sp>
    </p:spTree>
    <p:extLst>
      <p:ext uri="{BB962C8B-B14F-4D97-AF65-F5344CB8AC3E}">
        <p14:creationId xmlns:p14="http://schemas.microsoft.com/office/powerpoint/2010/main" val="401923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A79ED3-91E1-4459-8F22-A347FC994AEE}" type="datetimeFigureOut">
              <a:rPr lang="en-US" smtClean="0"/>
              <a:t>8/5/2022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D9F806-4738-434A-866B-D811A6A746C3}" type="slidenum">
              <a:rPr lang="en-US" smtClean="0"/>
              <a:t>‹#›</a:t>
            </a:fld>
            <a:endParaRPr lang="en-US"/>
          </a:p>
        </p:txBody>
      </p:sp>
    </p:spTree>
    <p:extLst>
      <p:ext uri="{BB962C8B-B14F-4D97-AF65-F5344CB8AC3E}">
        <p14:creationId xmlns:p14="http://schemas.microsoft.com/office/powerpoint/2010/main" val="2767483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9A79ED3-91E1-4459-8F22-A347FC994AEE}" type="datetimeFigureOut">
              <a:rPr lang="en-US" smtClean="0"/>
              <a:t>8/5/2022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8D9F806-4738-434A-866B-D811A6A746C3}" type="slidenum">
              <a:rPr lang="en-US" smtClean="0"/>
              <a:t>‹#›</a:t>
            </a:fld>
            <a:endParaRPr lang="en-US"/>
          </a:p>
        </p:txBody>
      </p:sp>
    </p:spTree>
    <p:extLst>
      <p:ext uri="{BB962C8B-B14F-4D97-AF65-F5344CB8AC3E}">
        <p14:creationId xmlns:p14="http://schemas.microsoft.com/office/powerpoint/2010/main" val="402145721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DATA THUY\GIANG DAY\2022\ANH BA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9" y="0"/>
            <a:ext cx="92678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305664"/>
      </p:ext>
    </p:extLst>
  </p:cSld>
  <p:clrMapOvr>
    <a:masterClrMapping/>
  </p:clrMapOvr>
  <mc:AlternateContent xmlns:mc="http://schemas.openxmlformats.org/markup-compatibility/2006" xmlns:p14="http://schemas.microsoft.com/office/powerpoint/2010/main">
    <mc:Choice Requires="p14">
      <p:transition spd="slow" p14:dur="2000" advTm="3847"/>
    </mc:Choice>
    <mc:Fallback xmlns="">
      <p:transition spd="slow" advTm="3847"/>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39330"/>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76200" y="1085851"/>
            <a:ext cx="2155694" cy="3816429"/>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a:t>
            </a:r>
            <a:r>
              <a:rPr lang="en-US" sz="2200" smtClean="0">
                <a:solidFill>
                  <a:srgbClr val="2602BE"/>
                </a:solidFill>
                <a:latin typeface="Times New Roman" pitchFamily="18" charset="0"/>
                <a:cs typeface="Times New Roman" pitchFamily="18" charset="0"/>
              </a:rPr>
              <a:t> </a:t>
            </a:r>
            <a:r>
              <a:rPr lang="en-US" sz="2200" b="1" smtClean="0">
                <a:solidFill>
                  <a:srgbClr val="2602BE"/>
                </a:solidFill>
                <a:latin typeface="Times New Roman" pitchFamily="18" charset="0"/>
                <a:cs typeface="Times New Roman" pitchFamily="18" charset="0"/>
              </a:rPr>
              <a:t>Những nội dung cơ bản trong tư tưởng, đạo đức, </a:t>
            </a:r>
          </a:p>
          <a:p>
            <a:pPr algn="ctr"/>
            <a:r>
              <a:rPr lang="en-US" sz="2200" b="1" smtClean="0">
                <a:solidFill>
                  <a:srgbClr val="2602BE"/>
                </a:solidFill>
                <a:latin typeface="Times New Roman" pitchFamily="18" charset="0"/>
                <a:cs typeface="Times New Roman" pitchFamily="18" charset="0"/>
              </a:rPr>
              <a:t>phong cách </a:t>
            </a:r>
          </a:p>
          <a:p>
            <a:pPr algn="ctr"/>
            <a:r>
              <a:rPr lang="en-US" sz="2200" b="1" spc="40" smtClean="0">
                <a:solidFill>
                  <a:srgbClr val="2602BE"/>
                </a:solidFill>
                <a:latin typeface="Times New Roman" pitchFamily="18" charset="0"/>
                <a:cs typeface="Times New Roman" pitchFamily="18" charset="0"/>
              </a:rPr>
              <a:t>Hồ Chí Minh </a:t>
            </a:r>
            <a:r>
              <a:rPr lang="en-US" sz="2200" b="1" smtClean="0">
                <a:solidFill>
                  <a:srgbClr val="2602BE"/>
                </a:solidFill>
                <a:latin typeface="Times New Roman" pitchFamily="18" charset="0"/>
                <a:cs typeface="Times New Roman" pitchFamily="18" charset="0"/>
              </a:rPr>
              <a:t>về kết hợp nội lực và ngoại lực, sức mạnh dân tộc và sức mạnh thời đại</a:t>
            </a:r>
            <a:endParaRPr lang="en-US" sz="2200">
              <a:solidFill>
                <a:srgbClr val="2602BE"/>
              </a:solidFill>
              <a:latin typeface="Times New Roman" pitchFamily="18" charset="0"/>
              <a:cs typeface="Times New Roman" pitchFamily="18" charset="0"/>
            </a:endParaRPr>
          </a:p>
        </p:txBody>
      </p:sp>
      <p:sp>
        <p:nvSpPr>
          <p:cNvPr id="20" name="Rounded Rectangle 19"/>
          <p:cNvSpPr/>
          <p:nvPr/>
        </p:nvSpPr>
        <p:spPr>
          <a:xfrm>
            <a:off x="2895601" y="857250"/>
            <a:ext cx="6118095" cy="42862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200" b="1" smtClean="0">
                <a:latin typeface="Times New Roman" pitchFamily="18" charset="0"/>
                <a:cs typeface="Times New Roman" pitchFamily="18" charset="0"/>
              </a:rPr>
              <a:t>Tư </a:t>
            </a:r>
            <a:r>
              <a:rPr lang="en-US" sz="2200" b="1">
                <a:latin typeface="Times New Roman" pitchFamily="18" charset="0"/>
                <a:cs typeface="Times New Roman" pitchFamily="18" charset="0"/>
              </a:rPr>
              <a:t>tưởng Hồ Chí </a:t>
            </a:r>
            <a:r>
              <a:rPr lang="en-US" sz="2200" b="1" smtClean="0">
                <a:latin typeface="Times New Roman" pitchFamily="18" charset="0"/>
                <a:cs typeface="Times New Roman" pitchFamily="18" charset="0"/>
              </a:rPr>
              <a:t>Minh về </a:t>
            </a:r>
            <a:r>
              <a:rPr lang="en-US" sz="2200" b="1">
                <a:solidFill>
                  <a:schemeClr val="tx1"/>
                </a:solidFill>
                <a:latin typeface="Times New Roman" pitchFamily="18" charset="0"/>
                <a:cs typeface="Times New Roman" pitchFamily="18" charset="0"/>
              </a:rPr>
              <a:t>kết hợp nội lực và ngoại lực, sức mạnh dân tộc và sức mạnh thời </a:t>
            </a:r>
            <a:r>
              <a:rPr lang="en-US" sz="2200" b="1" smtClean="0">
                <a:solidFill>
                  <a:schemeClr val="tx1"/>
                </a:solidFill>
                <a:latin typeface="Times New Roman" pitchFamily="18" charset="0"/>
                <a:cs typeface="Times New Roman" pitchFamily="18" charset="0"/>
              </a:rPr>
              <a:t>đại:</a:t>
            </a:r>
            <a:endParaRPr lang="en-US" sz="2200">
              <a:solidFill>
                <a:schemeClr val="tx1"/>
              </a:solidFill>
              <a:latin typeface="Times New Roman" pitchFamily="18" charset="0"/>
              <a:cs typeface="Times New Roman" pitchFamily="18" charset="0"/>
            </a:endParaRPr>
          </a:p>
          <a:p>
            <a:pPr algn="just"/>
            <a:r>
              <a:rPr lang="en-US" sz="2200" b="1" smtClean="0">
                <a:latin typeface="Times New Roman" pitchFamily="18" charset="0"/>
                <a:cs typeface="Times New Roman" pitchFamily="18" charset="0"/>
              </a:rPr>
              <a:t>       </a:t>
            </a:r>
            <a:r>
              <a:rPr lang="en-US" sz="2200" b="1" smtClean="0">
                <a:solidFill>
                  <a:srgbClr val="C00000"/>
                </a:solidFill>
                <a:latin typeface="Times New Roman" pitchFamily="18" charset="0"/>
                <a:cs typeface="Times New Roman" pitchFamily="18" charset="0"/>
              </a:rPr>
              <a:t>- </a:t>
            </a:r>
            <a:r>
              <a:rPr lang="vi-VN" sz="2200" smtClean="0">
                <a:solidFill>
                  <a:srgbClr val="C00000"/>
                </a:solidFill>
                <a:latin typeface="Times New Roman" pitchFamily="18" charset="0"/>
                <a:cs typeface="Times New Roman" pitchFamily="18" charset="0"/>
              </a:rPr>
              <a:t>Ý </a:t>
            </a:r>
            <a:r>
              <a:rPr lang="vi-VN" sz="2200">
                <a:solidFill>
                  <a:srgbClr val="C00000"/>
                </a:solidFill>
                <a:latin typeface="Times New Roman" pitchFamily="18" charset="0"/>
                <a:cs typeface="Times New Roman" pitchFamily="18" charset="0"/>
              </a:rPr>
              <a:t>chí tự lực, tự </a:t>
            </a:r>
            <a:r>
              <a:rPr lang="vi-VN" sz="2200" smtClean="0">
                <a:solidFill>
                  <a:srgbClr val="C00000"/>
                </a:solidFill>
                <a:latin typeface="Times New Roman" pitchFamily="18" charset="0"/>
                <a:cs typeface="Times New Roman" pitchFamily="18" charset="0"/>
              </a:rPr>
              <a:t>cường</a:t>
            </a:r>
            <a:r>
              <a:rPr lang="en-US" sz="2200" smtClean="0">
                <a:solidFill>
                  <a:srgbClr val="C00000"/>
                </a:solidFill>
                <a:latin typeface="Times New Roman" pitchFamily="18" charset="0"/>
                <a:cs typeface="Times New Roman" pitchFamily="18" charset="0"/>
              </a:rPr>
              <a:t> </a:t>
            </a:r>
            <a:r>
              <a:rPr lang="vi-VN" sz="2200">
                <a:solidFill>
                  <a:srgbClr val="C00000"/>
                </a:solidFill>
                <a:latin typeface="Times New Roman" pitchFamily="18" charset="0"/>
                <a:cs typeface="Times New Roman" pitchFamily="18" charset="0"/>
              </a:rPr>
              <a:t>tạo nên sức mạnh nội </a:t>
            </a:r>
            <a:r>
              <a:rPr lang="vi-VN" sz="2200" smtClean="0">
                <a:solidFill>
                  <a:srgbClr val="C00000"/>
                </a:solidFill>
                <a:latin typeface="Times New Roman" pitchFamily="18" charset="0"/>
                <a:cs typeface="Times New Roman" pitchFamily="18" charset="0"/>
              </a:rPr>
              <a:t>lực</a:t>
            </a:r>
            <a:r>
              <a:rPr lang="en-US" sz="2200" smtClean="0">
                <a:solidFill>
                  <a:srgbClr val="C00000"/>
                </a:solidFill>
                <a:latin typeface="Times New Roman" pitchFamily="18" charset="0"/>
                <a:cs typeface="Times New Roman" pitchFamily="18" charset="0"/>
              </a:rPr>
              <a:t> </a:t>
            </a:r>
            <a:r>
              <a:rPr lang="vi-VN" sz="2200">
                <a:solidFill>
                  <a:srgbClr val="C00000"/>
                </a:solidFill>
                <a:latin typeface="Times New Roman" pitchFamily="18" charset="0"/>
                <a:cs typeface="Times New Roman" pitchFamily="18" charset="0"/>
              </a:rPr>
              <a:t>giúp một dân tộc bị áp bức, bóc lột tự đứng lên chống lại chủ nghĩa đế quốc, thực dân, giải phóng </a:t>
            </a:r>
            <a:r>
              <a:rPr lang="vi-VN" sz="2200" smtClean="0">
                <a:solidFill>
                  <a:srgbClr val="C00000"/>
                </a:solidFill>
                <a:latin typeface="Times New Roman" pitchFamily="18" charset="0"/>
                <a:cs typeface="Times New Roman" pitchFamily="18" charset="0"/>
              </a:rPr>
              <a:t>mìn</a:t>
            </a:r>
            <a:r>
              <a:rPr lang="en-US" sz="2200" smtClean="0">
                <a:solidFill>
                  <a:srgbClr val="C00000"/>
                </a:solidFill>
                <a:latin typeface="Times New Roman" pitchFamily="18" charset="0"/>
                <a:cs typeface="Times New Roman" pitchFamily="18" charset="0"/>
              </a:rPr>
              <a:t>h.</a:t>
            </a:r>
          </a:p>
          <a:p>
            <a:pPr algn="just"/>
            <a:r>
              <a:rPr lang="en-US" sz="2200" smtClean="0">
                <a:solidFill>
                  <a:srgbClr val="7030A0"/>
                </a:solidFill>
                <a:latin typeface="Times New Roman" pitchFamily="18" charset="0"/>
                <a:cs typeface="Times New Roman" pitchFamily="18" charset="0"/>
              </a:rPr>
              <a:t>       - S</a:t>
            </a:r>
            <a:r>
              <a:rPr lang="vi-VN" sz="2200" smtClean="0">
                <a:solidFill>
                  <a:srgbClr val="7030A0"/>
                </a:solidFill>
                <a:latin typeface="Times New Roman" pitchFamily="18" charset="0"/>
                <a:cs typeface="Times New Roman" pitchFamily="18" charset="0"/>
              </a:rPr>
              <a:t>ức </a:t>
            </a:r>
            <a:r>
              <a:rPr lang="vi-VN" sz="2200">
                <a:solidFill>
                  <a:srgbClr val="7030A0"/>
                </a:solidFill>
                <a:latin typeface="Times New Roman" pitchFamily="18" charset="0"/>
                <a:cs typeface="Times New Roman" pitchFamily="18" charset="0"/>
              </a:rPr>
              <a:t>mạnh nội lực, sức mạnh dân tộc là nguồn lực nội sinh, giữ vai trò quyết </a:t>
            </a:r>
            <a:r>
              <a:rPr lang="vi-VN" sz="2200" smtClean="0">
                <a:solidFill>
                  <a:srgbClr val="7030A0"/>
                </a:solidFill>
                <a:latin typeface="Times New Roman" pitchFamily="18" charset="0"/>
                <a:cs typeface="Times New Roman" pitchFamily="18" charset="0"/>
              </a:rPr>
              <a:t>định</a:t>
            </a:r>
            <a:r>
              <a:rPr lang="en-US" sz="2200" smtClean="0">
                <a:solidFill>
                  <a:srgbClr val="7030A0"/>
                </a:solidFill>
                <a:latin typeface="Times New Roman" pitchFamily="18" charset="0"/>
                <a:cs typeface="Times New Roman" pitchFamily="18" charset="0"/>
              </a:rPr>
              <a:t>.</a:t>
            </a:r>
          </a:p>
          <a:p>
            <a:pPr algn="just"/>
            <a:r>
              <a:rPr lang="en-US" sz="2200">
                <a:solidFill>
                  <a:schemeClr val="accent3">
                    <a:lumMod val="50000"/>
                  </a:schemeClr>
                </a:solidFill>
                <a:latin typeface="Times New Roman" pitchFamily="18" charset="0"/>
                <a:cs typeface="Times New Roman" pitchFamily="18" charset="0"/>
              </a:rPr>
              <a:t> </a:t>
            </a:r>
            <a:r>
              <a:rPr lang="en-US" sz="2200" smtClean="0">
                <a:solidFill>
                  <a:schemeClr val="accent3">
                    <a:lumMod val="50000"/>
                  </a:schemeClr>
                </a:solidFill>
                <a:latin typeface="Times New Roman" pitchFamily="18" charset="0"/>
                <a:cs typeface="Times New Roman" pitchFamily="18" charset="0"/>
              </a:rPr>
              <a:t>      - S</a:t>
            </a:r>
            <a:r>
              <a:rPr lang="vi-VN" sz="2200" smtClean="0">
                <a:solidFill>
                  <a:schemeClr val="accent3">
                    <a:lumMod val="50000"/>
                  </a:schemeClr>
                </a:solidFill>
                <a:latin typeface="Times New Roman" pitchFamily="18" charset="0"/>
                <a:cs typeface="Times New Roman" pitchFamily="18" charset="0"/>
              </a:rPr>
              <a:t>ức </a:t>
            </a:r>
            <a:r>
              <a:rPr lang="vi-VN" sz="2200">
                <a:solidFill>
                  <a:schemeClr val="accent3">
                    <a:lumMod val="50000"/>
                  </a:schemeClr>
                </a:solidFill>
                <a:latin typeface="Times New Roman" pitchFamily="18" charset="0"/>
                <a:cs typeface="Times New Roman" pitchFamily="18" charset="0"/>
              </a:rPr>
              <a:t>mạnh ngoại lực, sức mạnh thời đại là nguồn lực từ bên ngoài, </a:t>
            </a:r>
            <a:r>
              <a:rPr lang="vi-VN" sz="2200" smtClean="0">
                <a:solidFill>
                  <a:schemeClr val="accent3">
                    <a:lumMod val="50000"/>
                  </a:schemeClr>
                </a:solidFill>
                <a:latin typeface="Times New Roman" pitchFamily="18" charset="0"/>
                <a:cs typeface="Times New Roman" pitchFamily="18" charset="0"/>
              </a:rPr>
              <a:t>bổ </a:t>
            </a:r>
            <a:r>
              <a:rPr lang="vi-VN" sz="2200">
                <a:solidFill>
                  <a:schemeClr val="accent3">
                    <a:lumMod val="50000"/>
                  </a:schemeClr>
                </a:solidFill>
                <a:latin typeface="Times New Roman" pitchFamily="18" charset="0"/>
                <a:cs typeface="Times New Roman" pitchFamily="18" charset="0"/>
              </a:rPr>
              <a:t>trợ, gia tăng thêm sức mạnh của dân </a:t>
            </a:r>
            <a:r>
              <a:rPr lang="vi-VN" sz="2200" smtClean="0">
                <a:solidFill>
                  <a:schemeClr val="accent3">
                    <a:lumMod val="50000"/>
                  </a:schemeClr>
                </a:solidFill>
                <a:latin typeface="Times New Roman" pitchFamily="18" charset="0"/>
                <a:cs typeface="Times New Roman" pitchFamily="18" charset="0"/>
              </a:rPr>
              <a:t>tộc</a:t>
            </a:r>
            <a:r>
              <a:rPr lang="en-US" sz="2200" smtClean="0">
                <a:solidFill>
                  <a:schemeClr val="accent3">
                    <a:lumMod val="50000"/>
                  </a:schemeClr>
                </a:solidFill>
                <a:latin typeface="Times New Roman" pitchFamily="18" charset="0"/>
                <a:cs typeface="Times New Roman" pitchFamily="18" charset="0"/>
              </a:rPr>
              <a:t>.</a:t>
            </a:r>
            <a:endParaRPr lang="en-US" sz="220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231894" y="97082"/>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HAI</a:t>
            </a:r>
            <a:endParaRPr lang="en-US" altLang="en-US" sz="36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00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wipe(down)">
                                      <p:cBhvr>
                                        <p:cTn id="7" dur="500"/>
                                        <p:tgtEl>
                                          <p:spTgt spid="2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xEl>
                                              <p:pRg st="2" end="2"/>
                                            </p:txEl>
                                          </p:spTgt>
                                        </p:tgtEl>
                                        <p:attrNameLst>
                                          <p:attrName>style.visibility</p:attrName>
                                        </p:attrNameLst>
                                      </p:cBhvr>
                                      <p:to>
                                        <p:strVal val="visible"/>
                                      </p:to>
                                    </p:set>
                                    <p:animEffect transition="in" filter="wipe(down)">
                                      <p:cBhvr>
                                        <p:cTn id="12" dur="500"/>
                                        <p:tgtEl>
                                          <p:spTgt spid="2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animEffect transition="in" filter="fade">
                                      <p:cBhvr>
                                        <p:cTn id="17" dur="1000"/>
                                        <p:tgtEl>
                                          <p:spTgt spid="20">
                                            <p:txEl>
                                              <p:pRg st="3" end="3"/>
                                            </p:txEl>
                                          </p:spTgt>
                                        </p:tgtEl>
                                      </p:cBhvr>
                                    </p:animEffect>
                                    <p:anim calcmode="lin" valueType="num">
                                      <p:cBhvr>
                                        <p:cTn id="18"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39330"/>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76200" y="1085851"/>
            <a:ext cx="2141406" cy="3816429"/>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a:t>
            </a:r>
            <a:r>
              <a:rPr lang="en-US" sz="2200" smtClean="0">
                <a:solidFill>
                  <a:srgbClr val="2602BE"/>
                </a:solidFill>
                <a:latin typeface="Times New Roman" pitchFamily="18" charset="0"/>
                <a:cs typeface="Times New Roman" pitchFamily="18" charset="0"/>
              </a:rPr>
              <a:t> </a:t>
            </a:r>
            <a:r>
              <a:rPr lang="en-US" sz="2200" b="1" smtClean="0">
                <a:solidFill>
                  <a:srgbClr val="2602BE"/>
                </a:solidFill>
                <a:latin typeface="Times New Roman" pitchFamily="18" charset="0"/>
                <a:cs typeface="Times New Roman" pitchFamily="18" charset="0"/>
              </a:rPr>
              <a:t>Những nội dung cơ bản trong tư tưởng, đạo đức, </a:t>
            </a:r>
          </a:p>
          <a:p>
            <a:pPr algn="ctr"/>
            <a:r>
              <a:rPr lang="en-US" sz="2200" b="1" smtClean="0">
                <a:solidFill>
                  <a:srgbClr val="2602BE"/>
                </a:solidFill>
                <a:latin typeface="Times New Roman" pitchFamily="18" charset="0"/>
                <a:cs typeface="Times New Roman" pitchFamily="18" charset="0"/>
              </a:rPr>
              <a:t>phong cách </a:t>
            </a:r>
          </a:p>
          <a:p>
            <a:pPr algn="ctr"/>
            <a:r>
              <a:rPr lang="en-US" sz="2200" b="1" spc="40" smtClean="0">
                <a:solidFill>
                  <a:srgbClr val="2602BE"/>
                </a:solidFill>
                <a:latin typeface="Times New Roman" pitchFamily="18" charset="0"/>
                <a:cs typeface="Times New Roman" pitchFamily="18" charset="0"/>
              </a:rPr>
              <a:t>Hồ Chí Minh </a:t>
            </a:r>
            <a:r>
              <a:rPr lang="en-US" sz="2200" b="1" smtClean="0">
                <a:solidFill>
                  <a:srgbClr val="2602BE"/>
                </a:solidFill>
                <a:latin typeface="Times New Roman" pitchFamily="18" charset="0"/>
                <a:cs typeface="Times New Roman" pitchFamily="18" charset="0"/>
              </a:rPr>
              <a:t>về kết hợp nội lực và ngoại lực, sức mạnh dân tộc và sức mạnh thời đại</a:t>
            </a:r>
            <a:endParaRPr lang="en-US" sz="2200">
              <a:solidFill>
                <a:srgbClr val="2602BE"/>
              </a:solidFill>
              <a:latin typeface="Times New Roman" pitchFamily="18" charset="0"/>
              <a:cs typeface="Times New Roman" pitchFamily="18" charset="0"/>
            </a:endParaRPr>
          </a:p>
        </p:txBody>
      </p:sp>
      <p:sp>
        <p:nvSpPr>
          <p:cNvPr id="20" name="Rounded Rectangle 19"/>
          <p:cNvSpPr/>
          <p:nvPr/>
        </p:nvSpPr>
        <p:spPr>
          <a:xfrm>
            <a:off x="2881316" y="1192231"/>
            <a:ext cx="6118095" cy="381791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800" b="1" smtClean="0">
                <a:latin typeface="Times New Roman" pitchFamily="18" charset="0"/>
                <a:cs typeface="Times New Roman" pitchFamily="18" charset="0"/>
              </a:rPr>
              <a:t>Nội lực của tỉnh Hậu Giang: </a:t>
            </a:r>
          </a:p>
          <a:p>
            <a:pPr algn="just"/>
            <a:r>
              <a:rPr lang="en-US" sz="2800" b="1">
                <a:latin typeface="Times New Roman" pitchFamily="18" charset="0"/>
                <a:cs typeface="Times New Roman" pitchFamily="18" charset="0"/>
              </a:rPr>
              <a:t> </a:t>
            </a:r>
            <a:r>
              <a:rPr lang="en-US" sz="2800" b="1" smtClean="0">
                <a:latin typeface="Times New Roman" pitchFamily="18" charset="0"/>
                <a:cs typeface="Times New Roman" pitchFamily="18" charset="0"/>
              </a:rPr>
              <a:t>      -</a:t>
            </a:r>
            <a:r>
              <a:rPr lang="en-US" sz="2800" b="1" smtClean="0">
                <a:solidFill>
                  <a:srgbClr val="C00000"/>
                </a:solidFill>
                <a:latin typeface="Times New Roman" pitchFamily="18" charset="0"/>
                <a:cs typeface="Times New Roman" pitchFamily="18" charset="0"/>
              </a:rPr>
              <a:t> </a:t>
            </a:r>
            <a:r>
              <a:rPr lang="en-US" sz="2800" smtClean="0">
                <a:solidFill>
                  <a:srgbClr val="C00000"/>
                </a:solidFill>
                <a:latin typeface="Times New Roman" pitchFamily="18" charset="0"/>
                <a:cs typeface="Times New Roman" pitchFamily="18" charset="0"/>
              </a:rPr>
              <a:t>Nội </a:t>
            </a:r>
            <a:r>
              <a:rPr lang="en-US" sz="2800">
                <a:solidFill>
                  <a:srgbClr val="C00000"/>
                </a:solidFill>
                <a:latin typeface="Times New Roman" pitchFamily="18" charset="0"/>
                <a:cs typeface="Times New Roman" pitchFamily="18" charset="0"/>
              </a:rPr>
              <a:t>lực chính là những lợi thế, tiềm năng sẵn có của địa </a:t>
            </a:r>
            <a:r>
              <a:rPr lang="en-US" sz="2800" smtClean="0">
                <a:solidFill>
                  <a:srgbClr val="C00000"/>
                </a:solidFill>
                <a:latin typeface="Times New Roman" pitchFamily="18" charset="0"/>
                <a:cs typeface="Times New Roman" pitchFamily="18" charset="0"/>
              </a:rPr>
              <a:t>phương.</a:t>
            </a:r>
          </a:p>
          <a:p>
            <a:pPr algn="just"/>
            <a:r>
              <a:rPr lang="en-US" sz="2800" smtClean="0">
                <a:solidFill>
                  <a:srgbClr val="2602BE"/>
                </a:solidFill>
                <a:latin typeface="Times New Roman" pitchFamily="18" charset="0"/>
                <a:cs typeface="Times New Roman" pitchFamily="18" charset="0"/>
              </a:rPr>
              <a:t>       - </a:t>
            </a:r>
            <a:r>
              <a:rPr lang="en-US" sz="2800">
                <a:latin typeface="Times New Roman" pitchFamily="18" charset="0"/>
                <a:cs typeface="Times New Roman" pitchFamily="18" charset="0"/>
              </a:rPr>
              <a:t>Chương trình số </a:t>
            </a:r>
            <a:r>
              <a:rPr lang="en-US" sz="2800" smtClean="0">
                <a:latin typeface="Times New Roman" pitchFamily="18" charset="0"/>
                <a:cs typeface="Times New Roman" pitchFamily="18" charset="0"/>
              </a:rPr>
              <a:t>50-CTr/TU với </a:t>
            </a:r>
            <a:r>
              <a:rPr lang="en-US" sz="2800">
                <a:latin typeface="Times New Roman" pitchFamily="18" charset="0"/>
                <a:cs typeface="Times New Roman" pitchFamily="18" charset="0"/>
              </a:rPr>
              <a:t>14 nghị quyết, chương trình, kế hoạch chuyên đề để triển khai thực hiện, nhằm phát huy mạnh mẽ nội lực đưa tỉnh nhà phát triển nhanh và bền </a:t>
            </a:r>
            <a:r>
              <a:rPr lang="en-US" sz="2800" smtClean="0">
                <a:latin typeface="Times New Roman" pitchFamily="18" charset="0"/>
                <a:cs typeface="Times New Roman" pitchFamily="18" charset="0"/>
              </a:rPr>
              <a:t>vững.</a:t>
            </a:r>
            <a:endParaRPr lang="en-US" sz="2800" smtClean="0">
              <a:solidFill>
                <a:srgbClr val="2602BE"/>
              </a:solidFill>
              <a:latin typeface="Times New Roman" pitchFamily="18" charset="0"/>
              <a:cs typeface="Times New Roman"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217606" y="228603"/>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HAI</a:t>
            </a:r>
            <a:endParaRPr lang="en-US" altLang="en-US" sz="36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8919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fade">
                                      <p:cBhvr>
                                        <p:cTn id="7" dur="1000"/>
                                        <p:tgtEl>
                                          <p:spTgt spid="20">
                                            <p:txEl>
                                              <p:pRg st="1" end="1"/>
                                            </p:txEl>
                                          </p:spTgt>
                                        </p:tgtEl>
                                      </p:cBhvr>
                                    </p:animEffect>
                                    <p:anim calcmode="lin" valueType="num">
                                      <p:cBhvr>
                                        <p:cTn id="8"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xEl>
                                              <p:pRg st="2" end="2"/>
                                            </p:txEl>
                                          </p:spTgt>
                                        </p:tgtEl>
                                        <p:attrNameLst>
                                          <p:attrName>style.visibility</p:attrName>
                                        </p:attrNameLst>
                                      </p:cBhvr>
                                      <p:to>
                                        <p:strVal val="visible"/>
                                      </p:to>
                                    </p:set>
                                    <p:animEffect transition="in" filter="fade">
                                      <p:cBhvr>
                                        <p:cTn id="14" dur="1000"/>
                                        <p:tgtEl>
                                          <p:spTgt spid="20">
                                            <p:txEl>
                                              <p:pRg st="2" end="2"/>
                                            </p:txEl>
                                          </p:spTgt>
                                        </p:tgtEl>
                                      </p:cBhvr>
                                    </p:animEffect>
                                    <p:anim calcmode="lin" valueType="num">
                                      <p:cBhvr>
                                        <p:cTn id="1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39330"/>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76200" y="1085851"/>
            <a:ext cx="2141406" cy="3816429"/>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a:t>
            </a:r>
            <a:r>
              <a:rPr lang="en-US" sz="2200" smtClean="0">
                <a:solidFill>
                  <a:srgbClr val="2602BE"/>
                </a:solidFill>
                <a:latin typeface="Times New Roman" pitchFamily="18" charset="0"/>
                <a:cs typeface="Times New Roman" pitchFamily="18" charset="0"/>
              </a:rPr>
              <a:t> </a:t>
            </a:r>
            <a:r>
              <a:rPr lang="en-US" sz="2200" b="1" smtClean="0">
                <a:solidFill>
                  <a:srgbClr val="2602BE"/>
                </a:solidFill>
                <a:latin typeface="Times New Roman" pitchFamily="18" charset="0"/>
                <a:cs typeface="Times New Roman" pitchFamily="18" charset="0"/>
              </a:rPr>
              <a:t>Những nội dung cơ bản trong tư tưởng, đạo đức, </a:t>
            </a:r>
          </a:p>
          <a:p>
            <a:pPr algn="ctr"/>
            <a:r>
              <a:rPr lang="en-US" sz="2200" b="1" smtClean="0">
                <a:solidFill>
                  <a:srgbClr val="2602BE"/>
                </a:solidFill>
                <a:latin typeface="Times New Roman" pitchFamily="18" charset="0"/>
                <a:cs typeface="Times New Roman" pitchFamily="18" charset="0"/>
              </a:rPr>
              <a:t>phong cách </a:t>
            </a:r>
          </a:p>
          <a:p>
            <a:pPr algn="ctr"/>
            <a:r>
              <a:rPr lang="en-US" sz="2200" b="1" spc="40" smtClean="0">
                <a:solidFill>
                  <a:srgbClr val="2602BE"/>
                </a:solidFill>
                <a:latin typeface="Times New Roman" pitchFamily="18" charset="0"/>
                <a:cs typeface="Times New Roman" pitchFamily="18" charset="0"/>
              </a:rPr>
              <a:t>Hồ Chí Minh </a:t>
            </a:r>
            <a:r>
              <a:rPr lang="en-US" sz="2200" b="1" smtClean="0">
                <a:solidFill>
                  <a:srgbClr val="2602BE"/>
                </a:solidFill>
                <a:latin typeface="Times New Roman" pitchFamily="18" charset="0"/>
                <a:cs typeface="Times New Roman" pitchFamily="18" charset="0"/>
              </a:rPr>
              <a:t>về kết hợp nội lực và ngoại lực, sức mạnh dân tộc và sức mạnh thời đại</a:t>
            </a:r>
            <a:endParaRPr lang="en-US" sz="2200">
              <a:solidFill>
                <a:srgbClr val="2602BE"/>
              </a:solidFill>
              <a:latin typeface="Times New Roman" pitchFamily="18" charset="0"/>
              <a:cs typeface="Times New Roman"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217606" y="228603"/>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HAI</a:t>
            </a:r>
            <a:endParaRPr lang="en-US" altLang="en-US" sz="3600" b="1">
              <a:solidFill>
                <a:srgbClr val="C0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881312" y="1345436"/>
            <a:ext cx="6118095" cy="305511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spcBef>
                <a:spcPts val="600"/>
              </a:spcBef>
              <a:spcAft>
                <a:spcPts val="600"/>
              </a:spcAft>
            </a:pPr>
            <a:r>
              <a:rPr lang="en-US" sz="2800" b="1" smtClean="0">
                <a:latin typeface="Times New Roman" pitchFamily="18" charset="0"/>
                <a:cs typeface="Times New Roman" pitchFamily="18" charset="0"/>
              </a:rPr>
              <a:t>Nội lực của tỉnh Hậu Giang: </a:t>
            </a:r>
          </a:p>
          <a:p>
            <a:pPr algn="just">
              <a:spcBef>
                <a:spcPts val="600"/>
              </a:spcBef>
              <a:spcAft>
                <a:spcPts val="600"/>
              </a:spcAft>
            </a:pPr>
            <a:r>
              <a:rPr lang="en-US" sz="2800" smtClean="0">
                <a:solidFill>
                  <a:srgbClr val="FF0000"/>
                </a:solidFill>
                <a:latin typeface="Times New Roman" pitchFamily="18" charset="0"/>
                <a:cs typeface="Times New Roman" pitchFamily="18" charset="0"/>
              </a:rPr>
              <a:t>     (1) Về tài chính.</a:t>
            </a:r>
          </a:p>
          <a:p>
            <a:pPr algn="just">
              <a:spcBef>
                <a:spcPts val="600"/>
              </a:spcBef>
              <a:spcAft>
                <a:spcPts val="600"/>
              </a:spcAft>
            </a:pPr>
            <a:r>
              <a:rPr lang="en-US" sz="2800" smtClean="0">
                <a:solidFill>
                  <a:srgbClr val="2602BE"/>
                </a:solidFill>
                <a:latin typeface="Times New Roman" pitchFamily="18" charset="0"/>
                <a:cs typeface="Times New Roman" pitchFamily="18" charset="0"/>
              </a:rPr>
              <a:t>     (2)</a:t>
            </a:r>
            <a:r>
              <a:rPr lang="en-US" sz="2800" smtClean="0">
                <a:latin typeface="Times New Roman" pitchFamily="18" charset="0"/>
                <a:cs typeface="Times New Roman" pitchFamily="18" charset="0"/>
              </a:rPr>
              <a:t> Về nguồn lực con người.</a:t>
            </a:r>
            <a:endParaRPr lang="en-US" sz="2800" smtClean="0">
              <a:solidFill>
                <a:srgbClr val="2602BE"/>
              </a:solidFill>
              <a:latin typeface="Times New Roman" pitchFamily="18" charset="0"/>
              <a:cs typeface="Times New Roman" pitchFamily="18" charset="0"/>
            </a:endParaRPr>
          </a:p>
          <a:p>
            <a:pPr algn="just">
              <a:spcBef>
                <a:spcPts val="600"/>
              </a:spcBef>
              <a:spcAft>
                <a:spcPts val="600"/>
              </a:spcAft>
            </a:pPr>
            <a:r>
              <a:rPr lang="en-US" sz="2800" smtClean="0">
                <a:solidFill>
                  <a:srgbClr val="944606"/>
                </a:solidFill>
                <a:latin typeface="Times New Roman" pitchFamily="18" charset="0"/>
                <a:cs typeface="Times New Roman" pitchFamily="18" charset="0"/>
              </a:rPr>
              <a:t>     (3) Về sức mạnh trí tuệ.</a:t>
            </a:r>
          </a:p>
          <a:p>
            <a:pPr algn="just">
              <a:spcBef>
                <a:spcPts val="600"/>
              </a:spcBef>
              <a:spcAft>
                <a:spcPts val="600"/>
              </a:spcAft>
            </a:pPr>
            <a:r>
              <a:rPr lang="en-US" sz="2800" smtClean="0">
                <a:solidFill>
                  <a:srgbClr val="C00000"/>
                </a:solidFill>
                <a:latin typeface="Times New Roman" pitchFamily="18" charset="0"/>
                <a:cs typeface="Times New Roman" pitchFamily="18" charset="0"/>
              </a:rPr>
              <a:t>     (4) Về yếu tố lãnh đạo.</a:t>
            </a:r>
          </a:p>
        </p:txBody>
      </p:sp>
    </p:spTree>
    <p:extLst>
      <p:ext uri="{BB962C8B-B14F-4D97-AF65-F5344CB8AC3E}">
        <p14:creationId xmlns:p14="http://schemas.microsoft.com/office/powerpoint/2010/main" val="309284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ircle(in)">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 calcmode="lin" valueType="num">
                                      <p:cBhvr additive="base">
                                        <p:cTn id="12"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 calcmode="lin" valueType="num">
                                      <p:cBhvr additive="base">
                                        <p:cTn id="18"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1000"/>
                                        <p:tgtEl>
                                          <p:spTgt spid="7">
                                            <p:txEl>
                                              <p:pRg st="4" end="4"/>
                                            </p:txEl>
                                          </p:spTgt>
                                        </p:tgtEl>
                                      </p:cBhvr>
                                    </p:animEffect>
                                    <p:anim calcmode="lin" valueType="num">
                                      <p:cBhvr>
                                        <p:cTn id="2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DATA THUY\GIANG DAY\2022\CHUYEN DE 2022-2023\z3529146725647_a8381b667d06e442cd6f87abefc7c42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553"/>
          <a:stretch/>
        </p:blipFill>
        <p:spPr bwMode="auto">
          <a:xfrm>
            <a:off x="4782458" y="3075873"/>
            <a:ext cx="4089400" cy="2067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11404"/>
            <a:ext cx="9448799" cy="954107"/>
          </a:xfrm>
          <a:prstGeom prst="rect">
            <a:avLst/>
          </a:prstGeom>
          <a:noFill/>
        </p:spPr>
        <p:txBody>
          <a:bodyPr wrap="square" rtlCol="0">
            <a:spAutoFit/>
          </a:bodyPr>
          <a:lstStyle/>
          <a:p>
            <a:pPr algn="ctr"/>
            <a:r>
              <a:rPr lang="en-US" sz="2800" b="1" smtClean="0">
                <a:solidFill>
                  <a:srgbClr val="C00000"/>
                </a:solidFill>
                <a:latin typeface="Times New Roman" pitchFamily="18" charset="0"/>
                <a:cs typeface="Times New Roman" pitchFamily="18" charset="0"/>
              </a:rPr>
              <a:t>TỈNH TỔ CHỨC CUỘC THI TÌM HIỂU</a:t>
            </a:r>
          </a:p>
          <a:p>
            <a:pPr algn="ctr"/>
            <a:r>
              <a:rPr lang="en-US" sz="2800" b="1" smtClean="0">
                <a:solidFill>
                  <a:srgbClr val="C00000"/>
                </a:solidFill>
                <a:latin typeface="Times New Roman" pitchFamily="18" charset="0"/>
                <a:cs typeface="Times New Roman" pitchFamily="18" charset="0"/>
              </a:rPr>
              <a:t> CHƯƠNG TRÌNH 50-CTr/TU CÁC CẤP</a:t>
            </a:r>
            <a:endParaRPr lang="en-US" sz="2800" b="1">
              <a:solidFill>
                <a:srgbClr val="C00000"/>
              </a:solidFill>
              <a:latin typeface="Times New Roman" pitchFamily="18" charset="0"/>
              <a:cs typeface="Times New Roman" pitchFamily="18" charset="0"/>
            </a:endParaRPr>
          </a:p>
        </p:txBody>
      </p:sp>
      <p:pic>
        <p:nvPicPr>
          <p:cNvPr id="1026" name="Picture 2" descr="E:\DATA THUY\GIANG DAY\2022\CHUYEN DE 2022-2023\HINH ANH\SB3491-13-2.jpg"/>
          <p:cNvPicPr>
            <a:picLocks noChangeAspect="1" noChangeArrowheads="1"/>
          </p:cNvPicPr>
          <p:nvPr/>
        </p:nvPicPr>
        <p:blipFill rotWithShape="1">
          <a:blip r:embed="rId3">
            <a:extLst>
              <a:ext uri="{28A0092B-C50C-407E-A947-70E740481C1C}">
                <a14:useLocalDpi xmlns:a14="http://schemas.microsoft.com/office/drawing/2010/main" val="0"/>
              </a:ext>
            </a:extLst>
          </a:blip>
          <a:srcRect t="4722" r="4546"/>
          <a:stretch/>
        </p:blipFill>
        <p:spPr bwMode="auto">
          <a:xfrm>
            <a:off x="261257" y="940385"/>
            <a:ext cx="4521200" cy="211965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80" t="10697" b="14999"/>
          <a:stretch/>
        </p:blipFill>
        <p:spPr bwMode="auto">
          <a:xfrm>
            <a:off x="261257" y="3050748"/>
            <a:ext cx="4512235" cy="209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E:\DATA THUY\GIANG DAY\2022\CHUYEN DE 2022-2023\HINH ANH\z3559421479900_277e2b3a13fd8cf85abd1417a57c322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2457" y="940385"/>
            <a:ext cx="4089401" cy="213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513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39330"/>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76201" y="1085851"/>
            <a:ext cx="2133600" cy="3816429"/>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a:t>
            </a:r>
            <a:r>
              <a:rPr lang="en-US" sz="2200" smtClean="0">
                <a:solidFill>
                  <a:srgbClr val="2602BE"/>
                </a:solidFill>
                <a:latin typeface="Times New Roman" pitchFamily="18" charset="0"/>
                <a:cs typeface="Times New Roman" pitchFamily="18" charset="0"/>
              </a:rPr>
              <a:t> </a:t>
            </a:r>
            <a:r>
              <a:rPr lang="en-US" sz="2200" b="1" smtClean="0">
                <a:solidFill>
                  <a:srgbClr val="2602BE"/>
                </a:solidFill>
                <a:latin typeface="Times New Roman" pitchFamily="18" charset="0"/>
                <a:cs typeface="Times New Roman" pitchFamily="18" charset="0"/>
              </a:rPr>
              <a:t>Những nội dung cơ bản trong tư tưởng, đạo đức, </a:t>
            </a:r>
          </a:p>
          <a:p>
            <a:pPr algn="ctr"/>
            <a:r>
              <a:rPr lang="en-US" sz="2200" b="1" smtClean="0">
                <a:solidFill>
                  <a:srgbClr val="2602BE"/>
                </a:solidFill>
                <a:latin typeface="Times New Roman" pitchFamily="18" charset="0"/>
                <a:cs typeface="Times New Roman" pitchFamily="18" charset="0"/>
              </a:rPr>
              <a:t>phong cách </a:t>
            </a:r>
          </a:p>
          <a:p>
            <a:pPr algn="ctr"/>
            <a:r>
              <a:rPr lang="en-US" sz="2200" b="1" spc="40" smtClean="0">
                <a:solidFill>
                  <a:srgbClr val="2602BE"/>
                </a:solidFill>
                <a:latin typeface="Times New Roman" pitchFamily="18" charset="0"/>
                <a:cs typeface="Times New Roman" pitchFamily="18" charset="0"/>
              </a:rPr>
              <a:t>Hồ Chí Minh </a:t>
            </a:r>
            <a:r>
              <a:rPr lang="en-US" sz="2200" b="1" smtClean="0">
                <a:solidFill>
                  <a:srgbClr val="2602BE"/>
                </a:solidFill>
                <a:latin typeface="Times New Roman" pitchFamily="18" charset="0"/>
                <a:cs typeface="Times New Roman" pitchFamily="18" charset="0"/>
              </a:rPr>
              <a:t>về kết hợp nội lực và ngoại lực, sức mạnh dân tộc và sức mạnh thời đại</a:t>
            </a:r>
            <a:endParaRPr lang="en-US" sz="2200">
              <a:solidFill>
                <a:srgbClr val="2602BE"/>
              </a:solidFill>
              <a:latin typeface="Times New Roman" pitchFamily="18" charset="0"/>
              <a:cs typeface="Times New Roman" pitchFamily="18" charset="0"/>
            </a:endParaRPr>
          </a:p>
        </p:txBody>
      </p:sp>
      <p:sp>
        <p:nvSpPr>
          <p:cNvPr id="20" name="Rounded Rectangle 19"/>
          <p:cNvSpPr/>
          <p:nvPr/>
        </p:nvSpPr>
        <p:spPr>
          <a:xfrm>
            <a:off x="2819404" y="1364456"/>
            <a:ext cx="6118095" cy="35378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800" b="1" smtClean="0">
                <a:latin typeface="Times New Roman" pitchFamily="18" charset="0"/>
                <a:cs typeface="Times New Roman" pitchFamily="18" charset="0"/>
              </a:rPr>
              <a:t>Sức mạnh ngoại lực của tỉnh Hậu Giang: </a:t>
            </a:r>
          </a:p>
          <a:p>
            <a:pPr algn="just">
              <a:spcBef>
                <a:spcPts val="600"/>
              </a:spcBef>
              <a:spcAft>
                <a:spcPts val="600"/>
              </a:spcAft>
            </a:pPr>
            <a:r>
              <a:rPr lang="en-US" sz="2800" smtClean="0">
                <a:solidFill>
                  <a:srgbClr val="0E12BE"/>
                </a:solidFill>
                <a:latin typeface="Times New Roman" pitchFamily="18" charset="0"/>
                <a:cs typeface="Times New Roman" pitchFamily="18" charset="0"/>
              </a:rPr>
              <a:t>Nghị </a:t>
            </a:r>
            <a:r>
              <a:rPr lang="en-US" sz="2800">
                <a:solidFill>
                  <a:srgbClr val="0E12BE"/>
                </a:solidFill>
                <a:latin typeface="Times New Roman" pitchFamily="18" charset="0"/>
                <a:cs typeface="Times New Roman" pitchFamily="18" charset="0"/>
              </a:rPr>
              <a:t>quyết số 13-NQ/TW ngày 2/4/2022 của Bộ Chính trị khóa XIII về phương hướng phát triển kinh tế - xã hội, bảo đảm quốc phòng, an ninh vùng Đồng bằng sông Cửu Long </a:t>
            </a:r>
            <a:r>
              <a:rPr lang="en-US" sz="2800" smtClean="0">
                <a:solidFill>
                  <a:srgbClr val="0E12BE"/>
                </a:solidFill>
                <a:latin typeface="Times New Roman" pitchFamily="18" charset="0"/>
                <a:cs typeface="Times New Roman" pitchFamily="18" charset="0"/>
              </a:rPr>
              <a:t>đến </a:t>
            </a:r>
            <a:r>
              <a:rPr lang="en-US" sz="2800">
                <a:solidFill>
                  <a:srgbClr val="0E12BE"/>
                </a:solidFill>
                <a:latin typeface="Times New Roman" pitchFamily="18" charset="0"/>
                <a:cs typeface="Times New Roman" pitchFamily="18" charset="0"/>
              </a:rPr>
              <a:t>năm 2030, tầm nhìn đến năm </a:t>
            </a:r>
            <a:r>
              <a:rPr lang="en-US" sz="2800" smtClean="0">
                <a:solidFill>
                  <a:srgbClr val="0E12BE"/>
                </a:solidFill>
                <a:latin typeface="Times New Roman" pitchFamily="18" charset="0"/>
                <a:cs typeface="Times New Roman" pitchFamily="18" charset="0"/>
              </a:rPr>
              <a:t>2045.</a:t>
            </a: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352675" y="326279"/>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HAI</a:t>
            </a:r>
            <a:endParaRPr lang="en-US" altLang="en-US" sz="36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29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39330"/>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76200" y="1085850"/>
            <a:ext cx="2590800" cy="4832092"/>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800" b="1" smtClean="0">
                <a:solidFill>
                  <a:srgbClr val="2602BE"/>
                </a:solidFill>
                <a:latin typeface="Times New Roman" pitchFamily="18" charset="0"/>
                <a:cs typeface="Times New Roman" pitchFamily="18" charset="0"/>
              </a:rPr>
              <a:t>I.</a:t>
            </a:r>
            <a:r>
              <a:rPr lang="en-US" sz="2800" smtClean="0">
                <a:solidFill>
                  <a:srgbClr val="2602BE"/>
                </a:solidFill>
                <a:latin typeface="Times New Roman" pitchFamily="18" charset="0"/>
                <a:cs typeface="Times New Roman" pitchFamily="18" charset="0"/>
              </a:rPr>
              <a:t> </a:t>
            </a:r>
            <a:r>
              <a:rPr lang="en-US" sz="2800" b="1" smtClean="0">
                <a:solidFill>
                  <a:srgbClr val="2602BE"/>
                </a:solidFill>
                <a:latin typeface="Times New Roman" pitchFamily="18" charset="0"/>
                <a:cs typeface="Times New Roman" pitchFamily="18" charset="0"/>
              </a:rPr>
              <a:t>Những nội dung cơ bản trong tư tưởng, đạo đức, </a:t>
            </a:r>
          </a:p>
          <a:p>
            <a:pPr algn="ctr"/>
            <a:r>
              <a:rPr lang="en-US" sz="2800" b="1" smtClean="0">
                <a:solidFill>
                  <a:srgbClr val="2602BE"/>
                </a:solidFill>
                <a:latin typeface="Times New Roman" pitchFamily="18" charset="0"/>
                <a:cs typeface="Times New Roman" pitchFamily="18" charset="0"/>
              </a:rPr>
              <a:t>phong cách </a:t>
            </a:r>
          </a:p>
          <a:p>
            <a:pPr algn="ctr"/>
            <a:r>
              <a:rPr lang="en-US" sz="2800" b="1" spc="40" smtClean="0">
                <a:solidFill>
                  <a:srgbClr val="2602BE"/>
                </a:solidFill>
                <a:latin typeface="Times New Roman" pitchFamily="18" charset="0"/>
                <a:cs typeface="Times New Roman" pitchFamily="18" charset="0"/>
              </a:rPr>
              <a:t>Hồ Chí Minh </a:t>
            </a:r>
            <a:r>
              <a:rPr lang="en-US" sz="2800" b="1" smtClean="0">
                <a:solidFill>
                  <a:srgbClr val="2602BE"/>
                </a:solidFill>
                <a:latin typeface="Times New Roman" pitchFamily="18" charset="0"/>
                <a:cs typeface="Times New Roman" pitchFamily="18" charset="0"/>
              </a:rPr>
              <a:t>về kết hợp nội lực và ngoại lực, sức mạnh dân tộc và sức mạnh thời đại</a:t>
            </a:r>
            <a:endParaRPr lang="en-US" sz="2800">
              <a:solidFill>
                <a:srgbClr val="2602BE"/>
              </a:solidFill>
              <a:latin typeface="Times New Roman" pitchFamily="18" charset="0"/>
              <a:cs typeface="Times New Roman" pitchFamily="18" charset="0"/>
            </a:endParaRPr>
          </a:p>
        </p:txBody>
      </p:sp>
      <p:sp>
        <p:nvSpPr>
          <p:cNvPr id="20" name="Rounded Rectangle 19"/>
          <p:cNvSpPr/>
          <p:nvPr/>
        </p:nvSpPr>
        <p:spPr>
          <a:xfrm>
            <a:off x="2895601" y="685800"/>
            <a:ext cx="6118095" cy="4114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b="1" smtClean="0">
                <a:latin typeface="Times New Roman" pitchFamily="18" charset="0"/>
                <a:cs typeface="Times New Roman" pitchFamily="18" charset="0"/>
              </a:rPr>
              <a:t>Vận dụng vào thực tiễn tỉnh Hậu Giang: </a:t>
            </a:r>
          </a:p>
          <a:p>
            <a:pPr algn="just"/>
            <a:r>
              <a:rPr lang="en-US" sz="2400" b="1">
                <a:latin typeface="Times New Roman" pitchFamily="18" charset="0"/>
                <a:cs typeface="Times New Roman" pitchFamily="18" charset="0"/>
              </a:rPr>
              <a:t> </a:t>
            </a:r>
            <a:r>
              <a:rPr lang="en-US" sz="2400" b="1" smtClean="0">
                <a:latin typeface="Times New Roman" pitchFamily="18" charset="0"/>
                <a:cs typeface="Times New Roman" pitchFamily="18" charset="0"/>
              </a:rPr>
              <a:t>      </a:t>
            </a:r>
            <a:r>
              <a:rPr lang="en-US" sz="2400" b="1" smtClean="0">
                <a:solidFill>
                  <a:srgbClr val="C00000"/>
                </a:solidFill>
                <a:latin typeface="Times New Roman" pitchFamily="18" charset="0"/>
                <a:cs typeface="Times New Roman" pitchFamily="18" charset="0"/>
              </a:rPr>
              <a:t>- S</a:t>
            </a:r>
            <a:r>
              <a:rPr lang="en-US" sz="2400" smtClean="0">
                <a:solidFill>
                  <a:srgbClr val="C00000"/>
                </a:solidFill>
                <a:latin typeface="Times New Roman" pitchFamily="18" charset="0"/>
                <a:cs typeface="Times New Roman" pitchFamily="18" charset="0"/>
              </a:rPr>
              <a:t>ức </a:t>
            </a:r>
            <a:r>
              <a:rPr lang="en-US" sz="2400">
                <a:solidFill>
                  <a:srgbClr val="C00000"/>
                </a:solidFill>
                <a:latin typeface="Times New Roman" pitchFamily="18" charset="0"/>
                <a:cs typeface="Times New Roman" pitchFamily="18" charset="0"/>
              </a:rPr>
              <a:t>mạnh ngoại </a:t>
            </a:r>
            <a:r>
              <a:rPr lang="en-US" sz="2400" smtClean="0">
                <a:solidFill>
                  <a:srgbClr val="C00000"/>
                </a:solidFill>
                <a:latin typeface="Times New Roman" pitchFamily="18" charset="0"/>
                <a:cs typeface="Times New Roman" pitchFamily="18" charset="0"/>
              </a:rPr>
              <a:t>lực:</a:t>
            </a:r>
          </a:p>
          <a:p>
            <a:pPr algn="just"/>
            <a:r>
              <a:rPr lang="en-US" sz="2400" smtClean="0">
                <a:solidFill>
                  <a:srgbClr val="0E12BE"/>
                </a:solidFill>
                <a:latin typeface="Times New Roman" pitchFamily="18" charset="0"/>
                <a:cs typeface="Times New Roman" pitchFamily="18" charset="0"/>
              </a:rPr>
              <a:t>       + </a:t>
            </a:r>
            <a:r>
              <a:rPr lang="en-US" sz="2400">
                <a:solidFill>
                  <a:srgbClr val="0E12BE"/>
                </a:solidFill>
                <a:latin typeface="Times New Roman" pitchFamily="18" charset="0"/>
                <a:cs typeface="Times New Roman" pitchFamily="18" charset="0"/>
              </a:rPr>
              <a:t>Nghị quyết số 13-NQ/TW ngày 2/4/2022 của Bộ Chính trị khóa XIII về phương hướng phát triển kinh tế - xã hội, bảo đảm quốc phòng, an ninh vùng Đồng bằng sông Cửu Long (ĐBSCL) đến năm 2030, tầm nhìn đến năm </a:t>
            </a:r>
            <a:r>
              <a:rPr lang="en-US" sz="2400" smtClean="0">
                <a:solidFill>
                  <a:srgbClr val="0E12BE"/>
                </a:solidFill>
                <a:latin typeface="Times New Roman" pitchFamily="18" charset="0"/>
                <a:cs typeface="Times New Roman" pitchFamily="18" charset="0"/>
              </a:rPr>
              <a:t>2045.</a:t>
            </a:r>
          </a:p>
          <a:p>
            <a:pPr algn="just"/>
            <a:r>
              <a:rPr lang="en-US" sz="2400" smtClean="0">
                <a:solidFill>
                  <a:srgbClr val="944606"/>
                </a:solidFill>
                <a:latin typeface="Times New Roman" pitchFamily="18" charset="0"/>
                <a:cs typeface="Times New Roman" pitchFamily="18" charset="0"/>
              </a:rPr>
              <a:t>       + Tuyến </a:t>
            </a:r>
            <a:r>
              <a:rPr lang="en-US" sz="2400">
                <a:solidFill>
                  <a:srgbClr val="944606"/>
                </a:solidFill>
                <a:latin typeface="Times New Roman" pitchFamily="18" charset="0"/>
                <a:cs typeface="Times New Roman" pitchFamily="18" charset="0"/>
              </a:rPr>
              <a:t>cao tốc Sóc Trăng - Cần Thơ - Châu Đốc, cao tốc An Hữu - Cao Lãnh sẽ đi ngang qua tỉnh Hậu </a:t>
            </a:r>
            <a:r>
              <a:rPr lang="en-US" sz="2400" smtClean="0">
                <a:solidFill>
                  <a:srgbClr val="944606"/>
                </a:solidFill>
                <a:latin typeface="Times New Roman" pitchFamily="18" charset="0"/>
                <a:cs typeface="Times New Roman" pitchFamily="18" charset="0"/>
              </a:rPr>
              <a:t>Giang.</a:t>
            </a:r>
            <a:endParaRPr lang="en-US" sz="2400">
              <a:solidFill>
                <a:srgbClr val="944606"/>
              </a:solidFill>
              <a:latin typeface="Times New Roman" panose="02020603050405020304" pitchFamily="18" charset="0"/>
              <a:cs typeface="Times New Roman" panose="02020603050405020304"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624011" y="84816"/>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HAI</a:t>
            </a:r>
            <a:endParaRPr lang="en-US" altLang="en-US" sz="3600" b="1">
              <a:solidFill>
                <a:srgbClr val="C00000"/>
              </a:solidFill>
              <a:latin typeface="Times New Roman" panose="02020603050405020304" pitchFamily="18" charset="0"/>
              <a:cs typeface="Times New Roman" panose="02020603050405020304" pitchFamily="18" charset="0"/>
            </a:endParaRPr>
          </a:p>
        </p:txBody>
      </p:sp>
      <p:pic>
        <p:nvPicPr>
          <p:cNvPr id="1026" name="Picture 2" descr="E:\DATA THUY\GIANG DAY\2022\CHUYEN DE 2022-2023\z3530363465629_b32505fc924e2b7f02755c23a4f810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0007"/>
            <a:ext cx="12192000" cy="5243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26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39330"/>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9"/>
          <p:cNvSpPr/>
          <p:nvPr/>
        </p:nvSpPr>
        <p:spPr>
          <a:xfrm>
            <a:off x="2819405" y="1085850"/>
            <a:ext cx="6118095" cy="40576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b="1" smtClean="0">
                <a:solidFill>
                  <a:schemeClr val="tx1"/>
                </a:solidFill>
                <a:latin typeface="Times New Roman" pitchFamily="18" charset="0"/>
                <a:cs typeface="Times New Roman" pitchFamily="18" charset="0"/>
              </a:rPr>
              <a:t>Sức </a:t>
            </a:r>
            <a:r>
              <a:rPr lang="en-US" sz="2400" b="1">
                <a:solidFill>
                  <a:schemeClr val="tx1"/>
                </a:solidFill>
                <a:latin typeface="Times New Roman" pitchFamily="18" charset="0"/>
                <a:cs typeface="Times New Roman" pitchFamily="18" charset="0"/>
              </a:rPr>
              <a:t>mạnh dân tộc với sức mạnh thời </a:t>
            </a:r>
            <a:r>
              <a:rPr lang="en-US" sz="2400" b="1" smtClean="0">
                <a:solidFill>
                  <a:schemeClr val="tx1"/>
                </a:solidFill>
                <a:latin typeface="Times New Roman" pitchFamily="18" charset="0"/>
                <a:cs typeface="Times New Roman" pitchFamily="18" charset="0"/>
              </a:rPr>
              <a:t>đại</a:t>
            </a:r>
            <a:r>
              <a:rPr lang="en-US" sz="2400" b="1">
                <a:solidFill>
                  <a:schemeClr val="tx1"/>
                </a:solidFill>
                <a:latin typeface="Times New Roman" pitchFamily="18" charset="0"/>
                <a:cs typeface="Times New Roman" pitchFamily="18" charset="0"/>
              </a:rPr>
              <a:t> </a:t>
            </a:r>
            <a:r>
              <a:rPr lang="en-US" sz="2400" b="1" smtClean="0">
                <a:solidFill>
                  <a:schemeClr val="tx1"/>
                </a:solidFill>
                <a:latin typeface="Times New Roman" pitchFamily="18" charset="0"/>
                <a:cs typeface="Times New Roman" pitchFamily="18" charset="0"/>
              </a:rPr>
              <a:t>của</a:t>
            </a:r>
            <a:r>
              <a:rPr lang="en-US" sz="2400" b="1" smtClean="0">
                <a:latin typeface="Times New Roman" pitchFamily="18" charset="0"/>
                <a:cs typeface="Times New Roman" pitchFamily="18" charset="0"/>
              </a:rPr>
              <a:t> </a:t>
            </a:r>
            <a:r>
              <a:rPr lang="en-US" sz="2400" b="1">
                <a:latin typeface="Times New Roman" pitchFamily="18" charset="0"/>
                <a:cs typeface="Times New Roman" pitchFamily="18" charset="0"/>
              </a:rPr>
              <a:t>tỉnh Hậu Giang</a:t>
            </a:r>
            <a:endParaRPr lang="en-US" sz="2400" smtClean="0">
              <a:solidFill>
                <a:srgbClr val="C00000"/>
              </a:solidFill>
              <a:latin typeface="Times New Roman" pitchFamily="18" charset="0"/>
              <a:cs typeface="Times New Roman" pitchFamily="18" charset="0"/>
            </a:endParaRPr>
          </a:p>
          <a:p>
            <a:pPr algn="just"/>
            <a:r>
              <a:rPr lang="en-US" sz="2400" smtClean="0">
                <a:solidFill>
                  <a:srgbClr val="2602BE"/>
                </a:solidFill>
                <a:latin typeface="Times New Roman" pitchFamily="18" charset="0"/>
                <a:cs typeface="Times New Roman" pitchFamily="18" charset="0"/>
              </a:rPr>
              <a:t>       - </a:t>
            </a:r>
            <a:r>
              <a:rPr lang="en-US" sz="2400">
                <a:solidFill>
                  <a:srgbClr val="2602BE"/>
                </a:solidFill>
                <a:latin typeface="Times New Roman" pitchFamily="18" charset="0"/>
                <a:cs typeface="Times New Roman" pitchFamily="18" charset="0"/>
              </a:rPr>
              <a:t>S</a:t>
            </a:r>
            <a:r>
              <a:rPr lang="en-US" sz="2400" smtClean="0">
                <a:solidFill>
                  <a:srgbClr val="2602BE"/>
                </a:solidFill>
                <a:latin typeface="Times New Roman" pitchFamily="18" charset="0"/>
                <a:cs typeface="Times New Roman" pitchFamily="18" charset="0"/>
              </a:rPr>
              <a:t>ự </a:t>
            </a:r>
            <a:r>
              <a:rPr lang="en-US" sz="2400">
                <a:solidFill>
                  <a:srgbClr val="2602BE"/>
                </a:solidFill>
                <a:latin typeface="Times New Roman" pitchFamily="18" charset="0"/>
                <a:cs typeface="Times New Roman" pitchFamily="18" charset="0"/>
              </a:rPr>
              <a:t>đoàn kết một lòng của toàn Đảng bộ, của toàn dân, toàn quân Hậu Giang trong quyết tâm xây dựng tỉnh Hậu Giang</a:t>
            </a:r>
            <a:r>
              <a:rPr lang="en-US" sz="2400" smtClean="0">
                <a:solidFill>
                  <a:srgbClr val="2602BE"/>
                </a:solidFill>
                <a:latin typeface="Times New Roman" pitchFamily="18" charset="0"/>
                <a:cs typeface="Times New Roman" pitchFamily="18" charset="0"/>
              </a:rPr>
              <a:t>.</a:t>
            </a:r>
          </a:p>
          <a:p>
            <a:pPr algn="just"/>
            <a:r>
              <a:rPr lang="en-US" sz="2400" smtClean="0">
                <a:solidFill>
                  <a:srgbClr val="C00000"/>
                </a:solidFill>
                <a:latin typeface="Times New Roman" pitchFamily="18" charset="0"/>
                <a:cs typeface="Times New Roman" pitchFamily="18" charset="0"/>
              </a:rPr>
              <a:t>       - Mục </a:t>
            </a:r>
            <a:r>
              <a:rPr lang="en-US" sz="2400">
                <a:solidFill>
                  <a:srgbClr val="C00000"/>
                </a:solidFill>
                <a:latin typeface="Times New Roman" pitchFamily="18" charset="0"/>
                <a:cs typeface="Times New Roman" pitchFamily="18" charset="0"/>
              </a:rPr>
              <a:t>tiêu mà tỉnh ta đã đặt trong các Nghị quyết chuyên đề để thực hiện mục tiêu, nhiệm vụ của Nghị quyết Đại hội Đảng bộ lần thứ XIV là phù hợp với xu thế chung của quốc gia, dân tộc và thế giới.</a:t>
            </a:r>
            <a:endParaRPr lang="en-US" sz="2400" smtClean="0">
              <a:solidFill>
                <a:srgbClr val="C00000"/>
              </a:solidFill>
              <a:latin typeface="Times New Roman" pitchFamily="18" charset="0"/>
              <a:cs typeface="Times New Roman"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362200" y="106886"/>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HAI</a:t>
            </a:r>
            <a:endParaRPr lang="en-US" altLang="en-US" sz="3600" b="1">
              <a:solidFill>
                <a:srgbClr val="C00000"/>
              </a:solidFill>
              <a:latin typeface="Times New Roman" panose="02020603050405020304" pitchFamily="18" charset="0"/>
              <a:cs typeface="Times New Roman" panose="02020603050405020304" pitchFamily="18" charset="0"/>
            </a:endParaRPr>
          </a:p>
        </p:txBody>
      </p:sp>
      <p:sp>
        <p:nvSpPr>
          <p:cNvPr id="7"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76201" y="1192232"/>
            <a:ext cx="2133600" cy="3816429"/>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a:t>
            </a:r>
            <a:r>
              <a:rPr lang="en-US" sz="2200" smtClean="0">
                <a:solidFill>
                  <a:srgbClr val="2602BE"/>
                </a:solidFill>
                <a:latin typeface="Times New Roman" pitchFamily="18" charset="0"/>
                <a:cs typeface="Times New Roman" pitchFamily="18" charset="0"/>
              </a:rPr>
              <a:t> </a:t>
            </a:r>
            <a:r>
              <a:rPr lang="en-US" sz="2200" b="1" smtClean="0">
                <a:solidFill>
                  <a:srgbClr val="2602BE"/>
                </a:solidFill>
                <a:latin typeface="Times New Roman" pitchFamily="18" charset="0"/>
                <a:cs typeface="Times New Roman" pitchFamily="18" charset="0"/>
              </a:rPr>
              <a:t>Những nội dung cơ bản trong tư tưởng, đạo đức, </a:t>
            </a:r>
          </a:p>
          <a:p>
            <a:pPr algn="ctr"/>
            <a:r>
              <a:rPr lang="en-US" sz="2200" b="1" smtClean="0">
                <a:solidFill>
                  <a:srgbClr val="2602BE"/>
                </a:solidFill>
                <a:latin typeface="Times New Roman" pitchFamily="18" charset="0"/>
                <a:cs typeface="Times New Roman" pitchFamily="18" charset="0"/>
              </a:rPr>
              <a:t>phong cách </a:t>
            </a:r>
          </a:p>
          <a:p>
            <a:pPr algn="ctr"/>
            <a:r>
              <a:rPr lang="en-US" sz="2200" b="1" spc="40" smtClean="0">
                <a:solidFill>
                  <a:srgbClr val="2602BE"/>
                </a:solidFill>
                <a:latin typeface="Times New Roman" pitchFamily="18" charset="0"/>
                <a:cs typeface="Times New Roman" pitchFamily="18" charset="0"/>
              </a:rPr>
              <a:t>Hồ Chí Minh </a:t>
            </a:r>
            <a:r>
              <a:rPr lang="en-US" sz="2200" b="1" smtClean="0">
                <a:solidFill>
                  <a:srgbClr val="2602BE"/>
                </a:solidFill>
                <a:latin typeface="Times New Roman" pitchFamily="18" charset="0"/>
                <a:cs typeface="Times New Roman" pitchFamily="18" charset="0"/>
              </a:rPr>
              <a:t>về kết hợp nội lực và ngoại lực, sức mạnh dân tộc và sức mạnh thời đại</a:t>
            </a:r>
            <a:endParaRPr lang="en-US" sz="2200">
              <a:solidFill>
                <a:srgbClr val="2602BE"/>
              </a:solidFill>
              <a:latin typeface="Times New Roman" pitchFamily="18" charset="0"/>
              <a:cs typeface="Times New Roman" pitchFamily="18" charset="0"/>
            </a:endParaRPr>
          </a:p>
        </p:txBody>
      </p:sp>
    </p:spTree>
    <p:extLst>
      <p:ext uri="{BB962C8B-B14F-4D97-AF65-F5344CB8AC3E}">
        <p14:creationId xmlns:p14="http://schemas.microsoft.com/office/powerpoint/2010/main" val="135816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animEffect transition="in" filter="fade">
                                      <p:cBhvr>
                                        <p:cTn id="7" dur="1000"/>
                                        <p:tgtEl>
                                          <p:spTgt spid="20">
                                            <p:txEl>
                                              <p:pRg st="1" end="1"/>
                                            </p:txEl>
                                          </p:spTgt>
                                        </p:tgtEl>
                                      </p:cBhvr>
                                    </p:animEffect>
                                    <p:anim calcmode="lin" valueType="num">
                                      <p:cBhvr>
                                        <p:cTn id="8"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xEl>
                                              <p:pRg st="2" end="2"/>
                                            </p:txEl>
                                          </p:spTgt>
                                        </p:tgtEl>
                                        <p:attrNameLst>
                                          <p:attrName>style.visibility</p:attrName>
                                        </p:attrNameLst>
                                      </p:cBhvr>
                                      <p:to>
                                        <p:strVal val="visible"/>
                                      </p:to>
                                    </p:set>
                                    <p:animEffect transition="in" filter="fade">
                                      <p:cBhvr>
                                        <p:cTn id="14" dur="1000"/>
                                        <p:tgtEl>
                                          <p:spTgt spid="20">
                                            <p:txEl>
                                              <p:pRg st="2" end="2"/>
                                            </p:txEl>
                                          </p:spTgt>
                                        </p:tgtEl>
                                      </p:cBhvr>
                                    </p:animEffect>
                                    <p:anim calcmode="lin" valueType="num">
                                      <p:cBhvr>
                                        <p:cTn id="1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9330"/>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52400" y="1501640"/>
            <a:ext cx="1981200" cy="2462213"/>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II.</a:t>
            </a:r>
            <a:r>
              <a:rPr lang="en-US" sz="2200" smtClean="0">
                <a:solidFill>
                  <a:srgbClr val="2602BE"/>
                </a:solidFill>
                <a:latin typeface="Times New Roman" pitchFamily="18" charset="0"/>
                <a:cs typeface="Times New Roman" pitchFamily="18" charset="0"/>
              </a:rPr>
              <a:t> </a:t>
            </a:r>
            <a:r>
              <a:rPr lang="en-US" sz="2200" b="1" smtClean="0">
                <a:solidFill>
                  <a:srgbClr val="2602BE"/>
                </a:solidFill>
                <a:latin typeface="Times New Roman" pitchFamily="18" charset="0"/>
                <a:cs typeface="Times New Roman" pitchFamily="18" charset="0"/>
              </a:rPr>
              <a:t>Chủ tịch Hồ Chí Minh với việc lựa chọn thời cơ trong Cách mạng tháng Tám năm 1945</a:t>
            </a:r>
            <a:endParaRPr lang="en-US" sz="2200">
              <a:solidFill>
                <a:srgbClr val="2602BE"/>
              </a:solidFill>
              <a:latin typeface="Times New Roman" pitchFamily="18" charset="0"/>
              <a:cs typeface="Times New Roman"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352675" y="569565"/>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HAI</a:t>
            </a:r>
            <a:endParaRPr lang="en-US" altLang="en-US" sz="3600" b="1">
              <a:solidFill>
                <a:srgbClr val="C0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678659" y="1501640"/>
            <a:ext cx="6118095" cy="289891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smtClean="0">
                <a:latin typeface="Times New Roman" pitchFamily="18" charset="0"/>
                <a:cs typeface="Times New Roman" pitchFamily="18" charset="0"/>
              </a:rPr>
              <a:t>Khái niệm về thời cơ </a:t>
            </a:r>
          </a:p>
          <a:p>
            <a:pPr algn="ctr"/>
            <a:endParaRPr lang="en-US" sz="2800" b="1" smtClean="0">
              <a:latin typeface="Times New Roman" pitchFamily="18" charset="0"/>
              <a:cs typeface="Times New Roman" pitchFamily="18" charset="0"/>
            </a:endParaRPr>
          </a:p>
          <a:p>
            <a:r>
              <a:rPr lang="en-US" sz="2800">
                <a:solidFill>
                  <a:srgbClr val="C00000"/>
                </a:solidFill>
                <a:latin typeface="Times New Roman" pitchFamily="18" charset="0"/>
                <a:cs typeface="Times New Roman" pitchFamily="18" charset="0"/>
              </a:rPr>
              <a:t>Đ</a:t>
            </a:r>
            <a:r>
              <a:rPr lang="en-US" sz="2800" smtClean="0">
                <a:solidFill>
                  <a:srgbClr val="C00000"/>
                </a:solidFill>
                <a:latin typeface="Times New Roman" pitchFamily="18" charset="0"/>
                <a:cs typeface="Times New Roman" pitchFamily="18" charset="0"/>
              </a:rPr>
              <a:t>ó </a:t>
            </a:r>
            <a:r>
              <a:rPr lang="en-US" sz="2800">
                <a:solidFill>
                  <a:srgbClr val="C00000"/>
                </a:solidFill>
                <a:latin typeface="Times New Roman" pitchFamily="18" charset="0"/>
                <a:cs typeface="Times New Roman" pitchFamily="18" charset="0"/>
              </a:rPr>
              <a:t>là thời gian, điều kiện, hoàn ᴄảnh ᴄhủ quan ᴠà kháᴄh quan mang уếu tố thuận lợi để tiến hành thắng lợi mục tiêu, nhiệm vụ.</a:t>
            </a:r>
          </a:p>
        </p:txBody>
      </p:sp>
    </p:spTree>
    <p:extLst>
      <p:ext uri="{BB962C8B-B14F-4D97-AF65-F5344CB8AC3E}">
        <p14:creationId xmlns:p14="http://schemas.microsoft.com/office/powerpoint/2010/main" val="271715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9330"/>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52400" y="1501640"/>
            <a:ext cx="1981200" cy="2462213"/>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II.</a:t>
            </a:r>
            <a:r>
              <a:rPr lang="en-US" sz="2200" smtClean="0">
                <a:solidFill>
                  <a:srgbClr val="2602BE"/>
                </a:solidFill>
                <a:latin typeface="Times New Roman" pitchFamily="18" charset="0"/>
                <a:cs typeface="Times New Roman" pitchFamily="18" charset="0"/>
              </a:rPr>
              <a:t> </a:t>
            </a:r>
            <a:r>
              <a:rPr lang="en-US" sz="2200" b="1" smtClean="0">
                <a:solidFill>
                  <a:srgbClr val="2602BE"/>
                </a:solidFill>
                <a:latin typeface="Times New Roman" pitchFamily="18" charset="0"/>
                <a:cs typeface="Times New Roman" pitchFamily="18" charset="0"/>
              </a:rPr>
              <a:t>Chủ tịch Hồ Chí Minh với việc lựa chọn thời cơ trong Cách mạng tháng Tám năm 1945</a:t>
            </a:r>
            <a:endParaRPr lang="en-US" sz="2200">
              <a:solidFill>
                <a:srgbClr val="2602BE"/>
              </a:solidFill>
              <a:latin typeface="Times New Roman" pitchFamily="18" charset="0"/>
              <a:cs typeface="Times New Roman"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352675" y="569565"/>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HAI</a:t>
            </a:r>
            <a:endParaRPr lang="en-US" altLang="en-US" sz="3600" b="1">
              <a:solidFill>
                <a:srgbClr val="C0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352675" y="1657350"/>
            <a:ext cx="6118095" cy="3048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800" b="1">
                <a:latin typeface="Times New Roman" pitchFamily="18" charset="0"/>
                <a:cs typeface="Times New Roman" pitchFamily="18" charset="0"/>
              </a:rPr>
              <a:t>T</a:t>
            </a:r>
            <a:r>
              <a:rPr lang="en-US" sz="2800" b="1" smtClean="0">
                <a:latin typeface="Times New Roman" pitchFamily="18" charset="0"/>
                <a:cs typeface="Times New Roman" pitchFamily="18" charset="0"/>
              </a:rPr>
              <a:t>rong </a:t>
            </a:r>
            <a:r>
              <a:rPr lang="en-US" sz="2800" b="1">
                <a:latin typeface="Times New Roman" pitchFamily="18" charset="0"/>
                <a:cs typeface="Times New Roman" pitchFamily="18" charset="0"/>
              </a:rPr>
              <a:t>tư tưởng Hồ Chí Minh</a:t>
            </a:r>
            <a:r>
              <a:rPr lang="en-US" sz="2800" b="1" smtClean="0">
                <a:latin typeface="Times New Roman" pitchFamily="18" charset="0"/>
                <a:cs typeface="Times New Roman" pitchFamily="18" charset="0"/>
              </a:rPr>
              <a:t>: </a:t>
            </a:r>
          </a:p>
          <a:p>
            <a:pPr algn="just"/>
            <a:endParaRPr lang="en-US" sz="2800" b="1" smtClean="0">
              <a:latin typeface="Times New Roman" pitchFamily="18" charset="0"/>
              <a:cs typeface="Times New Roman" pitchFamily="18" charset="0"/>
            </a:endParaRPr>
          </a:p>
          <a:p>
            <a:pPr algn="just"/>
            <a:r>
              <a:rPr lang="en-US" sz="2800" b="1">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     </a:t>
            </a:r>
            <a:r>
              <a:rPr lang="en-US" sz="2800" smtClean="0">
                <a:solidFill>
                  <a:srgbClr val="FF0000"/>
                </a:solidFill>
                <a:latin typeface="Times New Roman" pitchFamily="18" charset="0"/>
                <a:cs typeface="Times New Roman" pitchFamily="18" charset="0"/>
              </a:rPr>
              <a:t>- Xác định đúng thời cơ là một khâu quan trọng để tận dụng thời cơ tiến đến thành công của cuộc Cách mạng tháng Tám.</a:t>
            </a:r>
          </a:p>
          <a:p>
            <a:pPr algn="just"/>
            <a:r>
              <a:rPr lang="en-US" sz="2800" smtClean="0">
                <a:solidFill>
                  <a:srgbClr val="7030A0"/>
                </a:solidFill>
                <a:latin typeface="Times New Roman" pitchFamily="18" charset="0"/>
                <a:cs typeface="Times New Roman" pitchFamily="18" charset="0"/>
              </a:rPr>
              <a:t>       </a:t>
            </a:r>
            <a:endParaRPr lang="en-US" sz="2800">
              <a:solidFill>
                <a:srgbClr val="0E12B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910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9330"/>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52400" y="1501640"/>
            <a:ext cx="1981200" cy="2462213"/>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II.</a:t>
            </a:r>
            <a:r>
              <a:rPr lang="en-US" sz="2200" smtClean="0">
                <a:solidFill>
                  <a:srgbClr val="2602BE"/>
                </a:solidFill>
                <a:latin typeface="Times New Roman" pitchFamily="18" charset="0"/>
                <a:cs typeface="Times New Roman" pitchFamily="18" charset="0"/>
              </a:rPr>
              <a:t> </a:t>
            </a:r>
            <a:r>
              <a:rPr lang="en-US" sz="2200" b="1" smtClean="0">
                <a:solidFill>
                  <a:srgbClr val="2602BE"/>
                </a:solidFill>
                <a:latin typeface="Times New Roman" pitchFamily="18" charset="0"/>
                <a:cs typeface="Times New Roman" pitchFamily="18" charset="0"/>
              </a:rPr>
              <a:t>Chủ tịch Hồ Chí Minh với việc lựa chọn thời cơ trong Cách mạng tháng Tám năm 1945</a:t>
            </a:r>
            <a:endParaRPr lang="en-US" sz="2200">
              <a:solidFill>
                <a:srgbClr val="2602BE"/>
              </a:solidFill>
              <a:latin typeface="Times New Roman" pitchFamily="18" charset="0"/>
              <a:cs typeface="Times New Roman"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352675" y="569565"/>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HAI</a:t>
            </a:r>
            <a:endParaRPr lang="en-US" altLang="en-US" sz="3600" b="1">
              <a:solidFill>
                <a:srgbClr val="C0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3048000" y="1600200"/>
            <a:ext cx="5886450" cy="24574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800" b="1">
                <a:latin typeface="Times New Roman" pitchFamily="18" charset="0"/>
                <a:cs typeface="Times New Roman" pitchFamily="18" charset="0"/>
              </a:rPr>
              <a:t>T</a:t>
            </a:r>
            <a:r>
              <a:rPr lang="en-US" sz="2800" b="1" smtClean="0">
                <a:latin typeface="Times New Roman" pitchFamily="18" charset="0"/>
                <a:cs typeface="Times New Roman" pitchFamily="18" charset="0"/>
              </a:rPr>
              <a:t>rong </a:t>
            </a:r>
            <a:r>
              <a:rPr lang="en-US" sz="2800" b="1">
                <a:latin typeface="Times New Roman" pitchFamily="18" charset="0"/>
                <a:cs typeface="Times New Roman" pitchFamily="18" charset="0"/>
              </a:rPr>
              <a:t>tư tưởng Hồ Chí Minh</a:t>
            </a:r>
            <a:r>
              <a:rPr lang="en-US" sz="2800" b="1" smtClean="0">
                <a:latin typeface="Times New Roman" pitchFamily="18" charset="0"/>
                <a:cs typeface="Times New Roman" pitchFamily="18" charset="0"/>
              </a:rPr>
              <a:t>: </a:t>
            </a:r>
          </a:p>
          <a:p>
            <a:pPr algn="just"/>
            <a:endParaRPr lang="en-US" sz="2800" b="1" smtClean="0">
              <a:latin typeface="Times New Roman" pitchFamily="18" charset="0"/>
              <a:cs typeface="Times New Roman" pitchFamily="18" charset="0"/>
            </a:endParaRPr>
          </a:p>
          <a:p>
            <a:pPr algn="just"/>
            <a:r>
              <a:rPr lang="en-US" sz="2800" smtClean="0">
                <a:solidFill>
                  <a:srgbClr val="C00000"/>
                </a:solidFill>
                <a:latin typeface="Times New Roman" pitchFamily="18" charset="0"/>
                <a:cs typeface="Times New Roman" pitchFamily="18" charset="0"/>
              </a:rPr>
              <a:t>       </a:t>
            </a:r>
            <a:r>
              <a:rPr lang="en-US" sz="2800" smtClean="0">
                <a:solidFill>
                  <a:srgbClr val="FF0000"/>
                </a:solidFill>
                <a:latin typeface="Times New Roman" pitchFamily="18" charset="0"/>
                <a:cs typeface="Times New Roman" pitchFamily="18" charset="0"/>
              </a:rPr>
              <a:t>Nghệ </a:t>
            </a:r>
            <a:r>
              <a:rPr lang="en-US" sz="2800">
                <a:solidFill>
                  <a:srgbClr val="FF0000"/>
                </a:solidFill>
                <a:latin typeface="Times New Roman" pitchFamily="18" charset="0"/>
                <a:cs typeface="Times New Roman" pitchFamily="18" charset="0"/>
              </a:rPr>
              <a:t>thuật chớp thời </a:t>
            </a:r>
            <a:r>
              <a:rPr lang="en-US" sz="2800" smtClean="0">
                <a:solidFill>
                  <a:srgbClr val="FF0000"/>
                </a:solidFill>
                <a:latin typeface="Times New Roman" pitchFamily="18" charset="0"/>
                <a:cs typeface="Times New Roman" pitchFamily="18" charset="0"/>
              </a:rPr>
              <a:t>cơ</a:t>
            </a:r>
            <a:r>
              <a:rPr lang="en-US" sz="2800" smtClean="0">
                <a:solidFill>
                  <a:srgbClr val="FF0000"/>
                </a:solidFill>
              </a:rPr>
              <a:t> </a:t>
            </a:r>
            <a:r>
              <a:rPr lang="en-US" sz="2800">
                <a:solidFill>
                  <a:srgbClr val="FF0000"/>
                </a:solidFill>
                <a:latin typeface="Times New Roman" pitchFamily="18" charset="0"/>
                <a:cs typeface="Times New Roman" pitchFamily="18" charset="0"/>
              </a:rPr>
              <a:t>là một mắt khâu quan trọng trong việc tận dụng thời </a:t>
            </a:r>
            <a:r>
              <a:rPr lang="en-US" sz="2800" smtClean="0">
                <a:solidFill>
                  <a:srgbClr val="FF0000"/>
                </a:solidFill>
                <a:latin typeface="Times New Roman" pitchFamily="18" charset="0"/>
                <a:cs typeface="Times New Roman" pitchFamily="18" charset="0"/>
              </a:rPr>
              <a:t>cơ để giành lấy thắng lợi.</a:t>
            </a:r>
            <a:endParaRPr lang="en-US"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6558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1119"/>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2" descr="E:\DATA THUY\GIANG DAY\2022\s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3700" y="3"/>
            <a:ext cx="3276600" cy="16001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6077" y="1583100"/>
            <a:ext cx="9220200" cy="295465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b="1" dirty="0" smtClean="0">
                <a:solidFill>
                  <a:srgbClr val="FF0000"/>
                </a:solidFill>
                <a:latin typeface="Times New Roman" pitchFamily="18" charset="0"/>
                <a:cs typeface="Times New Roman" pitchFamily="18" charset="0"/>
              </a:rPr>
              <a:t>CHUYÊN ĐỀ 2022-2023</a:t>
            </a:r>
          </a:p>
          <a:p>
            <a:pPr algn="ctr">
              <a:spcBef>
                <a:spcPts val="600"/>
              </a:spcBef>
            </a:pPr>
            <a:r>
              <a:rPr lang="en-US" sz="3200" b="1" dirty="0" smtClean="0">
                <a:solidFill>
                  <a:srgbClr val="0E12BE"/>
                </a:solidFill>
                <a:latin typeface="Times New Roman" pitchFamily="18" charset="0"/>
                <a:cs typeface="Times New Roman" pitchFamily="18" charset="0"/>
              </a:rPr>
              <a:t>HỌC TẬP VÀ LÀM THEO TƯ TƯỞNG, </a:t>
            </a:r>
          </a:p>
          <a:p>
            <a:pPr algn="ctr"/>
            <a:r>
              <a:rPr lang="en-US" sz="3200" b="1" dirty="0" smtClean="0">
                <a:solidFill>
                  <a:srgbClr val="0E12BE"/>
                </a:solidFill>
                <a:latin typeface="Times New Roman" pitchFamily="18" charset="0"/>
                <a:cs typeface="Times New Roman" pitchFamily="18" charset="0"/>
              </a:rPr>
              <a:t>ĐẠO ĐỨC, PHONG CÁCH HỒ CHÍ MINH</a:t>
            </a:r>
          </a:p>
          <a:p>
            <a:pPr algn="ctr">
              <a:spcBef>
                <a:spcPts val="600"/>
              </a:spcBef>
            </a:pPr>
            <a:r>
              <a:rPr lang="en-US" sz="2400" b="1" dirty="0" smtClean="0">
                <a:solidFill>
                  <a:srgbClr val="944606"/>
                </a:solidFill>
                <a:latin typeface="Times New Roman" pitchFamily="18" charset="0"/>
                <a:cs typeface="Times New Roman" pitchFamily="18" charset="0"/>
              </a:rPr>
              <a:t>VỀ PHÁT HUY NỘI LỰC, TẬN DỤNG THỜI CƠ,</a:t>
            </a:r>
          </a:p>
          <a:p>
            <a:pPr algn="ctr"/>
            <a:r>
              <a:rPr lang="en-US" sz="2400" b="1" dirty="0" smtClean="0">
                <a:solidFill>
                  <a:srgbClr val="944606"/>
                </a:solidFill>
                <a:latin typeface="Times New Roman" pitchFamily="18" charset="0"/>
                <a:cs typeface="Times New Roman" pitchFamily="18" charset="0"/>
              </a:rPr>
              <a:t>KHƠI DẬY KHÁT VỌNG XÂY DỰNG TỈNH HẬU GIANG </a:t>
            </a:r>
          </a:p>
          <a:p>
            <a:pPr algn="ctr"/>
            <a:r>
              <a:rPr lang="en-US" sz="2400" b="1" dirty="0" smtClean="0">
                <a:solidFill>
                  <a:srgbClr val="944606"/>
                </a:solidFill>
                <a:latin typeface="Times New Roman" pitchFamily="18" charset="0"/>
                <a:cs typeface="Times New Roman" pitchFamily="18" charset="0"/>
              </a:rPr>
              <a:t>PHÁT TRIỂN NHANH VÀ BỀN VỮNG</a:t>
            </a:r>
            <a:endParaRPr lang="en-US" sz="2400" b="1" dirty="0">
              <a:solidFill>
                <a:srgbClr val="944606"/>
              </a:solidFill>
              <a:latin typeface="Times New Roman" pitchFamily="18" charset="0"/>
              <a:cs typeface="Times New Roman" pitchFamily="18" charset="0"/>
            </a:endParaRPr>
          </a:p>
        </p:txBody>
      </p:sp>
    </p:spTree>
    <p:extLst>
      <p:ext uri="{BB962C8B-B14F-4D97-AF65-F5344CB8AC3E}">
        <p14:creationId xmlns:p14="http://schemas.microsoft.com/office/powerpoint/2010/main" val="2805889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E:\DATA THUY\GIANG DAY\2022\CHUYEN DE 2022-2023\OIP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4468" y="17859"/>
            <a:ext cx="4649537" cy="261104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DATA THUY\GIANG DAY\2022\CHUYEN DE 2022-2023\R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66" y="2628901"/>
            <a:ext cx="4540794" cy="251817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DATA THUY\GIANG DAY\2022\CHUYEN DE 2022-2023\OIP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 y="17858"/>
            <a:ext cx="4511675" cy="26110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DATA THUY\GIANG DAY\2022\CHUYEN DE 2022-2023\imager_1_8889_7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4468" y="2628901"/>
            <a:ext cx="4649537" cy="251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187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39330"/>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52400" y="1501640"/>
            <a:ext cx="1828800" cy="2800767"/>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II.</a:t>
            </a:r>
            <a:r>
              <a:rPr lang="en-US" sz="2200" smtClean="0">
                <a:solidFill>
                  <a:srgbClr val="2602BE"/>
                </a:solidFill>
                <a:latin typeface="Times New Roman" pitchFamily="18" charset="0"/>
                <a:cs typeface="Times New Roman" pitchFamily="18" charset="0"/>
              </a:rPr>
              <a:t> </a:t>
            </a:r>
            <a:r>
              <a:rPr lang="en-US" sz="2200" b="1" smtClean="0">
                <a:solidFill>
                  <a:srgbClr val="2602BE"/>
                </a:solidFill>
                <a:latin typeface="Times New Roman" pitchFamily="18" charset="0"/>
                <a:cs typeface="Times New Roman" pitchFamily="18" charset="0"/>
              </a:rPr>
              <a:t>Chủ tịch Hồ Chí Minh với việc lựa chọn thời cơ trong Cách mạng tháng Tám năm 1945</a:t>
            </a:r>
            <a:endParaRPr lang="en-US" sz="2200">
              <a:solidFill>
                <a:srgbClr val="2602BE"/>
              </a:solidFill>
              <a:latin typeface="Times New Roman" pitchFamily="18" charset="0"/>
              <a:cs typeface="Times New Roman"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352675" y="569565"/>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HAI</a:t>
            </a:r>
            <a:endParaRPr lang="en-US" altLang="en-US" sz="3600" b="1">
              <a:solidFill>
                <a:srgbClr val="C0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3048000" y="1600200"/>
            <a:ext cx="5886450" cy="24574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800" b="1">
                <a:latin typeface="Times New Roman" pitchFamily="18" charset="0"/>
                <a:cs typeface="Times New Roman" pitchFamily="18" charset="0"/>
              </a:rPr>
              <a:t>T</a:t>
            </a:r>
            <a:r>
              <a:rPr lang="en-US" sz="2800" b="1" smtClean="0">
                <a:latin typeface="Times New Roman" pitchFamily="18" charset="0"/>
                <a:cs typeface="Times New Roman" pitchFamily="18" charset="0"/>
              </a:rPr>
              <a:t>rong </a:t>
            </a:r>
            <a:r>
              <a:rPr lang="en-US" sz="2800" b="1">
                <a:latin typeface="Times New Roman" pitchFamily="18" charset="0"/>
                <a:cs typeface="Times New Roman" pitchFamily="18" charset="0"/>
              </a:rPr>
              <a:t>tư tưởng Hồ Chí Minh</a:t>
            </a:r>
            <a:r>
              <a:rPr lang="en-US" sz="2800" b="1" smtClean="0">
                <a:latin typeface="Times New Roman" pitchFamily="18" charset="0"/>
                <a:cs typeface="Times New Roman" pitchFamily="18" charset="0"/>
              </a:rPr>
              <a:t>: </a:t>
            </a:r>
          </a:p>
          <a:p>
            <a:pPr algn="just"/>
            <a:endParaRPr lang="en-US" sz="2800" b="1" smtClean="0">
              <a:latin typeface="Times New Roman" pitchFamily="18" charset="0"/>
              <a:cs typeface="Times New Roman" pitchFamily="18" charset="0"/>
            </a:endParaRPr>
          </a:p>
          <a:p>
            <a:pPr algn="just"/>
            <a:r>
              <a:rPr lang="en-US" sz="2800" smtClean="0">
                <a:solidFill>
                  <a:srgbClr val="FF0000"/>
                </a:solidFill>
                <a:latin typeface="Times New Roman" pitchFamily="18" charset="0"/>
                <a:cs typeface="Times New Roman" pitchFamily="18" charset="0"/>
              </a:rPr>
              <a:t>       </a:t>
            </a:r>
            <a:r>
              <a:rPr lang="en-US" sz="2800">
                <a:solidFill>
                  <a:srgbClr val="FF0000"/>
                </a:solidFill>
                <a:latin typeface="Times New Roman" pitchFamily="18" charset="0"/>
                <a:cs typeface="Times New Roman" pitchFamily="18" charset="0"/>
              </a:rPr>
              <a:t>Đ</a:t>
            </a:r>
            <a:r>
              <a:rPr lang="en-US" sz="2800" smtClean="0">
                <a:solidFill>
                  <a:srgbClr val="FF0000"/>
                </a:solidFill>
                <a:latin typeface="Times New Roman" pitchFamily="18" charset="0"/>
                <a:cs typeface="Times New Roman" pitchFamily="18" charset="0"/>
              </a:rPr>
              <a:t>ể </a:t>
            </a:r>
            <a:r>
              <a:rPr lang="en-US" sz="2800">
                <a:solidFill>
                  <a:srgbClr val="FF0000"/>
                </a:solidFill>
                <a:latin typeface="Times New Roman" pitchFamily="18" charset="0"/>
                <a:cs typeface="Times New Roman" pitchFamily="18" charset="0"/>
              </a:rPr>
              <a:t>chớp thời cơ thì nguồn nội lực có vai trò quan trọng trong quyết định kết quả đạt được</a:t>
            </a:r>
            <a:r>
              <a:rPr lang="en-US" sz="2800" smtClean="0">
                <a:solidFill>
                  <a:srgbClr val="FF0000"/>
                </a:solidFill>
                <a:latin typeface="Times New Roman" pitchFamily="18" charset="0"/>
                <a:cs typeface="Times New Roman" pitchFamily="18" charset="0"/>
              </a:rPr>
              <a:t>.</a:t>
            </a:r>
            <a:endParaRPr lang="en-US"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1865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39330"/>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52400" y="1501640"/>
            <a:ext cx="1828800" cy="2800767"/>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II.</a:t>
            </a:r>
            <a:r>
              <a:rPr lang="en-US" sz="2200" smtClean="0">
                <a:solidFill>
                  <a:srgbClr val="2602BE"/>
                </a:solidFill>
                <a:latin typeface="Times New Roman" pitchFamily="18" charset="0"/>
                <a:cs typeface="Times New Roman" pitchFamily="18" charset="0"/>
              </a:rPr>
              <a:t> </a:t>
            </a:r>
            <a:r>
              <a:rPr lang="en-US" sz="2200" b="1" smtClean="0">
                <a:solidFill>
                  <a:srgbClr val="2602BE"/>
                </a:solidFill>
                <a:latin typeface="Times New Roman" pitchFamily="18" charset="0"/>
                <a:cs typeface="Times New Roman" pitchFamily="18" charset="0"/>
              </a:rPr>
              <a:t>Chủ tịch Hồ Chí Minh với việc lựa chọn thời cơ trong Cách mạng tháng Tám năm 1945</a:t>
            </a:r>
            <a:endParaRPr lang="en-US" sz="2200">
              <a:solidFill>
                <a:srgbClr val="2602BE"/>
              </a:solidFill>
              <a:latin typeface="Times New Roman" pitchFamily="18" charset="0"/>
              <a:cs typeface="Times New Roman"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169982" y="73189"/>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HAI</a:t>
            </a:r>
            <a:endParaRPr lang="en-US" altLang="en-US" sz="3600" b="1">
              <a:solidFill>
                <a:srgbClr val="C0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2438401" y="1047750"/>
            <a:ext cx="6499098" cy="3810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800" b="1" smtClean="0">
                <a:latin typeface="Times New Roman" pitchFamily="18" charset="0"/>
                <a:cs typeface="Times New Roman" pitchFamily="18" charset="0"/>
              </a:rPr>
              <a:t>Thời cơ của tỉnh Hậu Giang: </a:t>
            </a:r>
          </a:p>
          <a:p>
            <a:pPr algn="just"/>
            <a:r>
              <a:rPr lang="en-US" sz="2800">
                <a:solidFill>
                  <a:srgbClr val="0E12BE"/>
                </a:solidFill>
                <a:latin typeface="Times New Roman" pitchFamily="18" charset="0"/>
                <a:cs typeface="Times New Roman" pitchFamily="18" charset="0"/>
              </a:rPr>
              <a:t> </a:t>
            </a:r>
            <a:r>
              <a:rPr lang="en-US" sz="2800" smtClean="0">
                <a:solidFill>
                  <a:srgbClr val="0E12BE"/>
                </a:solidFill>
                <a:latin typeface="Times New Roman" pitchFamily="18" charset="0"/>
                <a:cs typeface="Times New Roman" pitchFamily="18" charset="0"/>
              </a:rPr>
              <a:t>         - Nghị </a:t>
            </a:r>
            <a:r>
              <a:rPr lang="en-US" sz="2800">
                <a:solidFill>
                  <a:srgbClr val="0E12BE"/>
                </a:solidFill>
                <a:latin typeface="Times New Roman" pitchFamily="18" charset="0"/>
                <a:cs typeface="Times New Roman" pitchFamily="18" charset="0"/>
              </a:rPr>
              <a:t>quyết số 13-NQ/TW ngày 2/4/2022 của Bộ Chính trị khóa XIII </a:t>
            </a:r>
            <a:r>
              <a:rPr lang="en-US" sz="2800" smtClean="0">
                <a:solidFill>
                  <a:srgbClr val="0E12BE"/>
                </a:solidFill>
                <a:latin typeface="Times New Roman" pitchFamily="18" charset="0"/>
                <a:cs typeface="Times New Roman" pitchFamily="18" charset="0"/>
              </a:rPr>
              <a:t>“về </a:t>
            </a:r>
            <a:r>
              <a:rPr lang="en-US" sz="2800">
                <a:solidFill>
                  <a:srgbClr val="0E12BE"/>
                </a:solidFill>
                <a:latin typeface="Times New Roman" pitchFamily="18" charset="0"/>
                <a:cs typeface="Times New Roman" pitchFamily="18" charset="0"/>
              </a:rPr>
              <a:t>phương hướng phát triển kinh tế - xã hội, bảo đảm quốc phòng, an ninh vùng Đồng bằng sông Cửu Long đến năm 2030, tầm nhìn đến năm </a:t>
            </a:r>
            <a:r>
              <a:rPr lang="en-US" sz="2800" smtClean="0">
                <a:solidFill>
                  <a:srgbClr val="0E12BE"/>
                </a:solidFill>
                <a:latin typeface="Times New Roman" pitchFamily="18" charset="0"/>
                <a:cs typeface="Times New Roman" pitchFamily="18" charset="0"/>
              </a:rPr>
              <a:t>2045” </a:t>
            </a:r>
            <a:r>
              <a:rPr lang="en-US" sz="2800" b="1" smtClean="0">
                <a:solidFill>
                  <a:srgbClr val="FF0000"/>
                </a:solidFill>
                <a:latin typeface="Times New Roman" pitchFamily="18" charset="0"/>
                <a:cs typeface="Times New Roman" pitchFamily="18" charset="0"/>
              </a:rPr>
              <a:t>-&gt; Lợi thế cho các tỉnh vùng ĐBSL phát triển.      </a:t>
            </a:r>
            <a:endParaRPr lang="en-US" sz="2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5290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DATA THUY\GIANG DAY\2022\CHUYEN DE 2022-2023\z3530363524559_de9d5d2b78f2aa66f1708c50868da2c8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7918"/>
            <a:ext cx="9144000" cy="4207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7984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E:\DATA THUY\GIANG DAY\2022\CHUYEN DE 2022-2023\z3531057606677_a76a1fa93ecaba48cef03b2aea8d17c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5" y="914402"/>
            <a:ext cx="9195427" cy="3761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223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DATA THUY\GIANG DAY\2022\CHUYEN DE 2022-2023\z3530363546042_63e8eafcb36c16594e4df1ad9e2d2e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 y="467918"/>
            <a:ext cx="9143999" cy="4207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8590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39330"/>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52400" y="1501640"/>
            <a:ext cx="1828800" cy="2800767"/>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II.</a:t>
            </a:r>
            <a:r>
              <a:rPr lang="en-US" sz="2200" smtClean="0">
                <a:solidFill>
                  <a:srgbClr val="2602BE"/>
                </a:solidFill>
                <a:latin typeface="Times New Roman" pitchFamily="18" charset="0"/>
                <a:cs typeface="Times New Roman" pitchFamily="18" charset="0"/>
              </a:rPr>
              <a:t> </a:t>
            </a:r>
            <a:r>
              <a:rPr lang="en-US" sz="2200" b="1" smtClean="0">
                <a:solidFill>
                  <a:srgbClr val="2602BE"/>
                </a:solidFill>
                <a:latin typeface="Times New Roman" pitchFamily="18" charset="0"/>
                <a:cs typeface="Times New Roman" pitchFamily="18" charset="0"/>
              </a:rPr>
              <a:t>Chủ tịch Hồ Chí Minh với việc lựa chọn thời cơ trong Cách mạng tháng Tám năm 1945</a:t>
            </a:r>
            <a:endParaRPr lang="en-US" sz="2200">
              <a:solidFill>
                <a:srgbClr val="2602BE"/>
              </a:solidFill>
              <a:latin typeface="Times New Roman" pitchFamily="18" charset="0"/>
              <a:cs typeface="Times New Roman"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169982" y="73189"/>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HAI</a:t>
            </a:r>
            <a:endParaRPr lang="en-US" altLang="en-US" sz="3600" b="1">
              <a:solidFill>
                <a:srgbClr val="C0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2452684" y="895351"/>
            <a:ext cx="6499098" cy="373711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800" b="1" smtClean="0">
                <a:latin typeface="Times New Roman" pitchFamily="18" charset="0"/>
                <a:cs typeface="Times New Roman" pitchFamily="18" charset="0"/>
              </a:rPr>
              <a:t>Thời cơ của tỉnh Hậu Giang: </a:t>
            </a:r>
          </a:p>
          <a:p>
            <a:pPr algn="just"/>
            <a:r>
              <a:rPr lang="en-US" sz="2800" b="1" smtClean="0">
                <a:solidFill>
                  <a:srgbClr val="FF0000"/>
                </a:solidFill>
                <a:latin typeface="Times New Roman" pitchFamily="18" charset="0"/>
                <a:cs typeface="Times New Roman" pitchFamily="18" charset="0"/>
              </a:rPr>
              <a:t>  </a:t>
            </a:r>
            <a:endParaRPr lang="en-US" sz="2800" b="1">
              <a:solidFill>
                <a:srgbClr val="FF0000"/>
              </a:solidFill>
              <a:latin typeface="Times New Roman" pitchFamily="18" charset="0"/>
              <a:cs typeface="Times New Roman" pitchFamily="18" charset="0"/>
            </a:endParaRPr>
          </a:p>
          <a:p>
            <a:pPr algn="just"/>
            <a:r>
              <a:rPr lang="en-US" sz="2800" smtClean="0">
                <a:solidFill>
                  <a:srgbClr val="0E12BE"/>
                </a:solidFill>
                <a:latin typeface="Times New Roman" pitchFamily="18" charset="0"/>
                <a:cs typeface="Times New Roman" pitchFamily="18" charset="0"/>
              </a:rPr>
              <a:t>      Các </a:t>
            </a:r>
            <a:r>
              <a:rPr lang="en-US" sz="2800" smtClean="0">
                <a:latin typeface="Times New Roman" pitchFamily="18" charset="0"/>
                <a:cs typeface="Times New Roman" pitchFamily="18" charset="0"/>
              </a:rPr>
              <a:t>Tuyến </a:t>
            </a:r>
            <a:r>
              <a:rPr lang="en-US" sz="2800">
                <a:latin typeface="Times New Roman" pitchFamily="18" charset="0"/>
                <a:cs typeface="Times New Roman" pitchFamily="18" charset="0"/>
              </a:rPr>
              <a:t>cao tốc Cần Thơ - Cà Mau, Châu Đốc - Cần Thơ - Trần Đề (Sóc Trăng), Hà Tiên - Rạch Giá - Bạc </a:t>
            </a:r>
            <a:r>
              <a:rPr lang="en-US" sz="2800" smtClean="0">
                <a:latin typeface="Times New Roman" pitchFamily="18" charset="0"/>
                <a:cs typeface="Times New Roman" pitchFamily="18" charset="0"/>
              </a:rPr>
              <a:t>Liêu </a:t>
            </a:r>
            <a:r>
              <a:rPr lang="en-US" sz="2800" b="1" smtClean="0">
                <a:solidFill>
                  <a:srgbClr val="FF0000"/>
                </a:solidFill>
                <a:latin typeface="Times New Roman" pitchFamily="18" charset="0"/>
                <a:cs typeface="Times New Roman" pitchFamily="18" charset="0"/>
              </a:rPr>
              <a:t>-&gt; Thời </a:t>
            </a:r>
            <a:r>
              <a:rPr lang="en-US" sz="2800" b="1">
                <a:solidFill>
                  <a:srgbClr val="FF0000"/>
                </a:solidFill>
                <a:latin typeface="Times New Roman" pitchFamily="18" charset="0"/>
                <a:cs typeface="Times New Roman" pitchFamily="18" charset="0"/>
              </a:rPr>
              <a:t>cơ rất thuận lợi cho các tỉnh </a:t>
            </a:r>
            <a:r>
              <a:rPr lang="en-US" sz="2800" b="1" smtClean="0">
                <a:solidFill>
                  <a:srgbClr val="FF0000"/>
                </a:solidFill>
                <a:latin typeface="Times New Roman" pitchFamily="18" charset="0"/>
                <a:cs typeface="Times New Roman" pitchFamily="18" charset="0"/>
              </a:rPr>
              <a:t>ĐBSCL phát triển, </a:t>
            </a:r>
            <a:r>
              <a:rPr lang="en-US" sz="2800" b="1">
                <a:solidFill>
                  <a:srgbClr val="FF0000"/>
                </a:solidFill>
                <a:latin typeface="Times New Roman" pitchFamily="18" charset="0"/>
                <a:cs typeface="Times New Roman" pitchFamily="18" charset="0"/>
              </a:rPr>
              <a:t>trong đó có Hậu </a:t>
            </a:r>
            <a:r>
              <a:rPr lang="en-US" sz="2800" b="1" smtClean="0">
                <a:solidFill>
                  <a:srgbClr val="FF0000"/>
                </a:solidFill>
                <a:latin typeface="Times New Roman" pitchFamily="18" charset="0"/>
                <a:cs typeface="Times New Roman" pitchFamily="18" charset="0"/>
              </a:rPr>
              <a:t>Giang. </a:t>
            </a:r>
          </a:p>
        </p:txBody>
      </p:sp>
    </p:spTree>
    <p:extLst>
      <p:ext uri="{BB962C8B-B14F-4D97-AF65-F5344CB8AC3E}">
        <p14:creationId xmlns:p14="http://schemas.microsoft.com/office/powerpoint/2010/main" val="2753780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39330"/>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52400" y="1501640"/>
            <a:ext cx="1828800" cy="2800767"/>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II.</a:t>
            </a:r>
            <a:r>
              <a:rPr lang="en-US" sz="2200" smtClean="0">
                <a:solidFill>
                  <a:srgbClr val="2602BE"/>
                </a:solidFill>
                <a:latin typeface="Times New Roman" pitchFamily="18" charset="0"/>
                <a:cs typeface="Times New Roman" pitchFamily="18" charset="0"/>
              </a:rPr>
              <a:t> </a:t>
            </a:r>
            <a:r>
              <a:rPr lang="en-US" sz="2200" b="1" smtClean="0">
                <a:solidFill>
                  <a:srgbClr val="2602BE"/>
                </a:solidFill>
                <a:latin typeface="Times New Roman" pitchFamily="18" charset="0"/>
                <a:cs typeface="Times New Roman" pitchFamily="18" charset="0"/>
              </a:rPr>
              <a:t>Chủ tịch Hồ Chí Minh với việc lựa chọn thời cơ trong Cách mạng tháng Tám năm 1945</a:t>
            </a:r>
            <a:endParaRPr lang="en-US" sz="2200">
              <a:solidFill>
                <a:srgbClr val="2602BE"/>
              </a:solidFill>
              <a:latin typeface="Times New Roman" pitchFamily="18" charset="0"/>
              <a:cs typeface="Times New Roman"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169982" y="73189"/>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HAI</a:t>
            </a:r>
            <a:endParaRPr lang="en-US" altLang="en-US" sz="3600" b="1">
              <a:solidFill>
                <a:srgbClr val="C0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2895600" y="1428750"/>
            <a:ext cx="5827581" cy="280076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800" b="1" smtClean="0">
                <a:latin typeface="Times New Roman" pitchFamily="18" charset="0"/>
                <a:cs typeface="Times New Roman" pitchFamily="18" charset="0"/>
              </a:rPr>
              <a:t>Thời cơ của tỉnh Hậu Giang: </a:t>
            </a:r>
          </a:p>
          <a:p>
            <a:pPr algn="just"/>
            <a:r>
              <a:rPr lang="en-US" sz="2800" b="1" smtClean="0">
                <a:solidFill>
                  <a:srgbClr val="FF0000"/>
                </a:solidFill>
                <a:latin typeface="Times New Roman" pitchFamily="18" charset="0"/>
                <a:cs typeface="Times New Roman" pitchFamily="18" charset="0"/>
              </a:rPr>
              <a:t>  </a:t>
            </a:r>
          </a:p>
          <a:p>
            <a:pPr algn="just">
              <a:spcBef>
                <a:spcPts val="600"/>
              </a:spcBef>
              <a:spcAft>
                <a:spcPts val="600"/>
              </a:spcAft>
            </a:pPr>
            <a:r>
              <a:rPr lang="en-US" sz="2800" b="1" smtClean="0">
                <a:solidFill>
                  <a:srgbClr val="0E12BE"/>
                </a:solidFill>
                <a:latin typeface="Times New Roman" pitchFamily="18" charset="0"/>
                <a:cs typeface="Times New Roman" pitchFamily="18" charset="0"/>
              </a:rPr>
              <a:t>      </a:t>
            </a:r>
            <a:r>
              <a:rPr lang="en-US" sz="2800" b="1" smtClean="0">
                <a:solidFill>
                  <a:srgbClr val="FF9900"/>
                </a:solidFill>
                <a:latin typeface="Times New Roman" pitchFamily="18" charset="0"/>
                <a:cs typeface="Times New Roman" pitchFamily="18" charset="0"/>
              </a:rPr>
              <a:t>(1) Thiên thời.</a:t>
            </a:r>
          </a:p>
          <a:p>
            <a:pPr algn="just">
              <a:spcBef>
                <a:spcPts val="600"/>
              </a:spcBef>
              <a:spcAft>
                <a:spcPts val="600"/>
              </a:spcAft>
            </a:pPr>
            <a:r>
              <a:rPr lang="en-US" sz="2800" b="1" smtClean="0">
                <a:solidFill>
                  <a:srgbClr val="0E12BE"/>
                </a:solidFill>
                <a:latin typeface="Times New Roman" pitchFamily="18" charset="0"/>
                <a:cs typeface="Times New Roman" pitchFamily="18" charset="0"/>
              </a:rPr>
              <a:t>      </a:t>
            </a:r>
            <a:r>
              <a:rPr lang="en-US" sz="2800" b="1" smtClean="0">
                <a:solidFill>
                  <a:srgbClr val="C00000"/>
                </a:solidFill>
                <a:latin typeface="Times New Roman" pitchFamily="18" charset="0"/>
                <a:cs typeface="Times New Roman" pitchFamily="18" charset="0"/>
              </a:rPr>
              <a:t>(2) Địa lợi.</a:t>
            </a:r>
          </a:p>
          <a:p>
            <a:pPr algn="just">
              <a:spcBef>
                <a:spcPts val="600"/>
              </a:spcBef>
              <a:spcAft>
                <a:spcPts val="600"/>
              </a:spcAft>
            </a:pPr>
            <a:r>
              <a:rPr lang="en-US" sz="2800">
                <a:solidFill>
                  <a:srgbClr val="0E12BE"/>
                </a:solidFill>
                <a:latin typeface="Times New Roman" pitchFamily="18" charset="0"/>
                <a:cs typeface="Times New Roman" pitchFamily="18" charset="0"/>
              </a:rPr>
              <a:t> </a:t>
            </a:r>
            <a:r>
              <a:rPr lang="en-US" sz="2800" smtClean="0">
                <a:solidFill>
                  <a:srgbClr val="0E12BE"/>
                </a:solidFill>
                <a:latin typeface="Times New Roman" pitchFamily="18" charset="0"/>
                <a:cs typeface="Times New Roman" pitchFamily="18" charset="0"/>
              </a:rPr>
              <a:t>     </a:t>
            </a:r>
            <a:r>
              <a:rPr lang="en-US" sz="2800" b="1" smtClean="0">
                <a:solidFill>
                  <a:srgbClr val="0E12BE"/>
                </a:solidFill>
                <a:latin typeface="Times New Roman" pitchFamily="18" charset="0"/>
                <a:cs typeface="Times New Roman" pitchFamily="18" charset="0"/>
              </a:rPr>
              <a:t>(3) Nhân hòa. </a:t>
            </a:r>
          </a:p>
        </p:txBody>
      </p:sp>
    </p:spTree>
    <p:extLst>
      <p:ext uri="{BB962C8B-B14F-4D97-AF65-F5344CB8AC3E}">
        <p14:creationId xmlns:p14="http://schemas.microsoft.com/office/powerpoint/2010/main" val="340124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18" y="-416124"/>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9050" y="1371601"/>
            <a:ext cx="2419350" cy="3139321"/>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III.</a:t>
            </a:r>
            <a:r>
              <a:rPr lang="en-US" sz="2200" smtClean="0">
                <a:solidFill>
                  <a:srgbClr val="2602BE"/>
                </a:solidFill>
                <a:latin typeface="Times New Roman" pitchFamily="18" charset="0"/>
                <a:cs typeface="Times New Roman" pitchFamily="18" charset="0"/>
              </a:rPr>
              <a:t> </a:t>
            </a:r>
            <a:r>
              <a:rPr lang="en-US" sz="2200" b="1" smtClean="0">
                <a:solidFill>
                  <a:srgbClr val="2602BE"/>
                </a:solidFill>
                <a:latin typeface="Times New Roman" pitchFamily="18" charset="0"/>
                <a:cs typeface="Times New Roman" pitchFamily="18" charset="0"/>
              </a:rPr>
              <a:t>Những nội dung cơ bản trong tư tưởng, đạo đức, phong cách</a:t>
            </a:r>
          </a:p>
          <a:p>
            <a:pPr algn="ctr"/>
            <a:r>
              <a:rPr lang="en-US" sz="2200" b="1" smtClean="0">
                <a:solidFill>
                  <a:srgbClr val="2602BE"/>
                </a:solidFill>
                <a:latin typeface="Times New Roman" pitchFamily="18" charset="0"/>
                <a:cs typeface="Times New Roman" pitchFamily="18" charset="0"/>
              </a:rPr>
              <a:t>Hồ Chí Minh</a:t>
            </a:r>
          </a:p>
          <a:p>
            <a:pPr algn="ctr"/>
            <a:r>
              <a:rPr lang="en-US" sz="2200" b="1" smtClean="0">
                <a:solidFill>
                  <a:srgbClr val="2602BE"/>
                </a:solidFill>
                <a:latin typeface="Times New Roman" pitchFamily="18" charset="0"/>
                <a:cs typeface="Times New Roman" pitchFamily="18" charset="0"/>
              </a:rPr>
              <a:t>về khát vọng phát triển đất nước phồn vinh, hạnh phúc </a:t>
            </a:r>
            <a:endParaRPr lang="en-US" sz="2200">
              <a:solidFill>
                <a:srgbClr val="2602BE"/>
              </a:solidFill>
              <a:latin typeface="Times New Roman" pitchFamily="18" charset="0"/>
              <a:cs typeface="Times New Roman"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093782" y="3"/>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HAI</a:t>
            </a:r>
            <a:endParaRPr lang="en-US" altLang="en-US" sz="3600" b="1">
              <a:solidFill>
                <a:srgbClr val="C0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750688" y="699000"/>
            <a:ext cx="5707512" cy="423495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smtClean="0">
                <a:solidFill>
                  <a:srgbClr val="C00000"/>
                </a:solidFill>
                <a:latin typeface="Times New Roman" pitchFamily="18" charset="0"/>
                <a:cs typeface="Times New Roman" pitchFamily="18" charset="0"/>
              </a:rPr>
              <a:t>Khái niệm về khát  vọng</a:t>
            </a:r>
          </a:p>
          <a:p>
            <a:pPr algn="just"/>
            <a:r>
              <a:rPr lang="en-US" sz="2800" smtClean="0">
                <a:latin typeface="Times New Roman" pitchFamily="18" charset="0"/>
                <a:cs typeface="Times New Roman" pitchFamily="18" charset="0"/>
              </a:rPr>
              <a:t>       - Là </a:t>
            </a:r>
            <a:r>
              <a:rPr lang="en-US" sz="2800">
                <a:latin typeface="Times New Roman" pitchFamily="18" charset="0"/>
                <a:cs typeface="Times New Roman" pitchFamily="18" charset="0"/>
              </a:rPr>
              <a:t>những mong ước, ước muốn lớn lao, vĩ đại và tốt đẹp của con </a:t>
            </a:r>
            <a:r>
              <a:rPr lang="en-US" sz="2800" smtClean="0">
                <a:latin typeface="Times New Roman" pitchFamily="18" charset="0"/>
                <a:cs typeface="Times New Roman" pitchFamily="18" charset="0"/>
              </a:rPr>
              <a:t>người.</a:t>
            </a:r>
          </a:p>
          <a:p>
            <a:pPr algn="just"/>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      - Là </a:t>
            </a:r>
            <a:r>
              <a:rPr lang="en-US" sz="2800">
                <a:latin typeface="Times New Roman" pitchFamily="18" charset="0"/>
                <a:cs typeface="Times New Roman" pitchFamily="18" charset="0"/>
              </a:rPr>
              <a:t>sự mong muốn, khao khát, quyết tâm dồn sức lực, trí tuệ để đạt cho được mục </a:t>
            </a:r>
            <a:r>
              <a:rPr lang="en-US" sz="2800" smtClean="0">
                <a:latin typeface="Times New Roman" pitchFamily="18" charset="0"/>
                <a:cs typeface="Times New Roman" pitchFamily="18" charset="0"/>
              </a:rPr>
              <a:t>tiêu.</a:t>
            </a:r>
          </a:p>
          <a:p>
            <a:pPr algn="just"/>
            <a:r>
              <a:rPr lang="en-US" sz="2800" smtClean="0">
                <a:latin typeface="Times New Roman" pitchFamily="18" charset="0"/>
                <a:cs typeface="Times New Roman" pitchFamily="18" charset="0"/>
              </a:rPr>
              <a:t>      - L</a:t>
            </a:r>
            <a:r>
              <a:rPr lang="vi-VN" sz="2800" smtClean="0">
                <a:latin typeface="Times New Roman" pitchFamily="18" charset="0"/>
                <a:cs typeface="Times New Roman" pitchFamily="18" charset="0"/>
              </a:rPr>
              <a:t>à </a:t>
            </a:r>
            <a:r>
              <a:rPr lang="vi-VN" sz="2800">
                <a:latin typeface="Times New Roman" pitchFamily="18" charset="0"/>
                <a:cs typeface="Times New Roman" pitchFamily="18" charset="0"/>
              </a:rPr>
              <a:t>mong muốn phát triển đất nước phồn vinh, hạnh phúc</a:t>
            </a:r>
            <a:r>
              <a:rPr lang="vi-VN" sz="2800" smtClean="0">
                <a:latin typeface="Times New Roman" pitchFamily="18" charset="0"/>
                <a:cs typeface="Times New Roman" pitchFamily="18" charset="0"/>
              </a:rPr>
              <a:t>.</a:t>
            </a:r>
            <a:r>
              <a:rPr lang="en-US" sz="2800" b="1" smtClean="0">
                <a:solidFill>
                  <a:srgbClr val="0E12BE"/>
                </a:solidFill>
                <a:latin typeface="Times New Roman" pitchFamily="18" charset="0"/>
                <a:cs typeface="Times New Roman" pitchFamily="18" charset="0"/>
              </a:rPr>
              <a:t>      </a:t>
            </a:r>
            <a:endParaRPr lang="en-US" sz="2800" b="1">
              <a:solidFill>
                <a:srgbClr val="FF9900"/>
              </a:solidFill>
              <a:latin typeface="Times New Roman" pitchFamily="18" charset="0"/>
              <a:cs typeface="Times New Roman" pitchFamily="18" charset="0"/>
            </a:endParaRPr>
          </a:p>
        </p:txBody>
      </p:sp>
    </p:spTree>
    <p:extLst>
      <p:ext uri="{BB962C8B-B14F-4D97-AF65-F5344CB8AC3E}">
        <p14:creationId xmlns:p14="http://schemas.microsoft.com/office/powerpoint/2010/main" val="216068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18" y="-416124"/>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9050" y="1371601"/>
            <a:ext cx="2419350" cy="3139321"/>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III.</a:t>
            </a:r>
            <a:r>
              <a:rPr lang="en-US" sz="2200" smtClean="0">
                <a:solidFill>
                  <a:srgbClr val="2602BE"/>
                </a:solidFill>
                <a:latin typeface="Times New Roman" pitchFamily="18" charset="0"/>
                <a:cs typeface="Times New Roman" pitchFamily="18" charset="0"/>
              </a:rPr>
              <a:t> </a:t>
            </a:r>
            <a:r>
              <a:rPr lang="en-US" sz="2200" b="1" smtClean="0">
                <a:solidFill>
                  <a:srgbClr val="2602BE"/>
                </a:solidFill>
                <a:latin typeface="Times New Roman" pitchFamily="18" charset="0"/>
                <a:cs typeface="Times New Roman" pitchFamily="18" charset="0"/>
              </a:rPr>
              <a:t>Những nội dung cơ bản trong tư tưởng, đạo đức, phong cách</a:t>
            </a:r>
          </a:p>
          <a:p>
            <a:pPr algn="ctr"/>
            <a:r>
              <a:rPr lang="en-US" sz="2200" b="1" smtClean="0">
                <a:solidFill>
                  <a:srgbClr val="2602BE"/>
                </a:solidFill>
                <a:latin typeface="Times New Roman" pitchFamily="18" charset="0"/>
                <a:cs typeface="Times New Roman" pitchFamily="18" charset="0"/>
              </a:rPr>
              <a:t>Hồ Chí Minh</a:t>
            </a:r>
          </a:p>
          <a:p>
            <a:pPr algn="ctr"/>
            <a:r>
              <a:rPr lang="en-US" sz="2200" b="1" smtClean="0">
                <a:solidFill>
                  <a:srgbClr val="2602BE"/>
                </a:solidFill>
                <a:latin typeface="Times New Roman" pitchFamily="18" charset="0"/>
                <a:cs typeface="Times New Roman" pitchFamily="18" charset="0"/>
              </a:rPr>
              <a:t>về khát vọng phát triển đất nước phồn vinh, hạnh phúc </a:t>
            </a:r>
            <a:endParaRPr lang="en-US" sz="2200">
              <a:solidFill>
                <a:srgbClr val="2602BE"/>
              </a:solidFill>
              <a:latin typeface="Times New Roman" pitchFamily="18" charset="0"/>
              <a:cs typeface="Times New Roman"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093782" y="3"/>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HAI</a:t>
            </a:r>
            <a:endParaRPr lang="en-US" altLang="en-US" sz="3600" b="1">
              <a:solidFill>
                <a:srgbClr val="C0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590801" y="581828"/>
            <a:ext cx="6393312" cy="443527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000" b="1">
                <a:solidFill>
                  <a:srgbClr val="C00000"/>
                </a:solidFill>
                <a:latin typeface="Times New Roman" pitchFamily="18" charset="0"/>
                <a:cs typeface="Times New Roman" pitchFamily="18" charset="0"/>
              </a:rPr>
              <a:t>T</a:t>
            </a:r>
            <a:r>
              <a:rPr lang="en-US" sz="2000" b="1" smtClean="0">
                <a:solidFill>
                  <a:srgbClr val="C00000"/>
                </a:solidFill>
                <a:latin typeface="Times New Roman" pitchFamily="18" charset="0"/>
                <a:cs typeface="Times New Roman" pitchFamily="18" charset="0"/>
              </a:rPr>
              <a:t>rong </a:t>
            </a:r>
            <a:r>
              <a:rPr lang="en-US" sz="2000" b="1">
                <a:solidFill>
                  <a:srgbClr val="C00000"/>
                </a:solidFill>
                <a:latin typeface="Times New Roman" pitchFamily="18" charset="0"/>
                <a:cs typeface="Times New Roman" pitchFamily="18" charset="0"/>
              </a:rPr>
              <a:t>tư tưởng Hồ Chí Minh</a:t>
            </a:r>
            <a:r>
              <a:rPr lang="en-US" sz="2000" b="1" smtClean="0">
                <a:solidFill>
                  <a:srgbClr val="C00000"/>
                </a:solidFill>
                <a:latin typeface="Times New Roman" pitchFamily="18" charset="0"/>
                <a:cs typeface="Times New Roman" pitchFamily="18" charset="0"/>
              </a:rPr>
              <a:t>: </a:t>
            </a:r>
          </a:p>
          <a:p>
            <a:pPr algn="just"/>
            <a:r>
              <a:rPr lang="en-US" sz="2000" b="1">
                <a:solidFill>
                  <a:srgbClr val="0E12BE"/>
                </a:solidFill>
                <a:latin typeface="Times New Roman" pitchFamily="18" charset="0"/>
                <a:cs typeface="Times New Roman" pitchFamily="18" charset="0"/>
              </a:rPr>
              <a:t> </a:t>
            </a:r>
            <a:r>
              <a:rPr lang="en-US" sz="2000" b="1" smtClean="0">
                <a:solidFill>
                  <a:srgbClr val="0E12BE"/>
                </a:solidFill>
                <a:latin typeface="Times New Roman" pitchFamily="18" charset="0"/>
                <a:cs typeface="Times New Roman" pitchFamily="18" charset="0"/>
              </a:rPr>
              <a:t>     (1) </a:t>
            </a:r>
            <a:r>
              <a:rPr lang="en-US" sz="2000" smtClean="0">
                <a:solidFill>
                  <a:srgbClr val="0E12BE"/>
                </a:solidFill>
                <a:latin typeface="Times New Roman" pitchFamily="18" charset="0"/>
                <a:cs typeface="Times New Roman" pitchFamily="18" charset="0"/>
              </a:rPr>
              <a:t>Nhận </a:t>
            </a:r>
            <a:r>
              <a:rPr lang="en-US" sz="2000">
                <a:solidFill>
                  <a:srgbClr val="0E12BE"/>
                </a:solidFill>
                <a:latin typeface="Times New Roman" pitchFamily="18" charset="0"/>
                <a:cs typeface="Times New Roman" pitchFamily="18" charset="0"/>
              </a:rPr>
              <a:t>thức sâu sắc và kiên định mục tiêu độc lập dân tộc gắn liền với chủ nghĩa xã hội, con đường tất yếu đi tới phồn vinh, hạnh </a:t>
            </a:r>
            <a:r>
              <a:rPr lang="en-US" sz="2000" smtClean="0">
                <a:solidFill>
                  <a:srgbClr val="0E12BE"/>
                </a:solidFill>
                <a:latin typeface="Times New Roman" pitchFamily="18" charset="0"/>
                <a:cs typeface="Times New Roman" pitchFamily="18" charset="0"/>
              </a:rPr>
              <a:t>phúc.</a:t>
            </a:r>
          </a:p>
          <a:p>
            <a:pPr algn="just"/>
            <a:r>
              <a:rPr lang="en-US" sz="2000" smtClean="0">
                <a:latin typeface="Times New Roman" pitchFamily="18" charset="0"/>
                <a:cs typeface="Times New Roman" pitchFamily="18" charset="0"/>
              </a:rPr>
              <a:t>     </a:t>
            </a:r>
            <a:r>
              <a:rPr lang="en-US" sz="2000" b="1" smtClean="0">
                <a:latin typeface="Times New Roman" pitchFamily="18" charset="0"/>
                <a:cs typeface="Times New Roman" pitchFamily="18" charset="0"/>
              </a:rPr>
              <a:t>(</a:t>
            </a:r>
            <a:r>
              <a:rPr lang="en-US" sz="2000" b="1">
                <a:latin typeface="Times New Roman" pitchFamily="18" charset="0"/>
                <a:cs typeface="Times New Roman" pitchFamily="18" charset="0"/>
              </a:rPr>
              <a:t>2)</a:t>
            </a:r>
            <a:r>
              <a:rPr lang="en-US" sz="2000">
                <a:latin typeface="Times New Roman" pitchFamily="18" charset="0"/>
                <a:cs typeface="Times New Roman" pitchFamily="18" charset="0"/>
              </a:rPr>
              <a:t> Xây dựng nền tảng kinh tế - xã hội vững chắc; giữ vững quốc phòng - an </a:t>
            </a:r>
            <a:r>
              <a:rPr lang="en-US" sz="2000" smtClean="0">
                <a:latin typeface="Times New Roman" pitchFamily="18" charset="0"/>
                <a:cs typeface="Times New Roman" pitchFamily="18" charset="0"/>
              </a:rPr>
              <a:t>ninh.</a:t>
            </a:r>
          </a:p>
          <a:p>
            <a:pPr algn="just"/>
            <a:r>
              <a:rPr lang="en-US" sz="2000" b="1" smtClean="0">
                <a:solidFill>
                  <a:srgbClr val="C00000"/>
                </a:solidFill>
                <a:latin typeface="Times New Roman" pitchFamily="18" charset="0"/>
                <a:cs typeface="Times New Roman" pitchFamily="18" charset="0"/>
              </a:rPr>
              <a:t>     (</a:t>
            </a:r>
            <a:r>
              <a:rPr lang="en-US" sz="2000" b="1">
                <a:solidFill>
                  <a:srgbClr val="C00000"/>
                </a:solidFill>
                <a:latin typeface="Times New Roman" pitchFamily="18" charset="0"/>
                <a:cs typeface="Times New Roman" pitchFamily="18" charset="0"/>
              </a:rPr>
              <a:t>3)</a:t>
            </a:r>
            <a:r>
              <a:rPr lang="en-US" sz="2000">
                <a:solidFill>
                  <a:srgbClr val="C00000"/>
                </a:solidFill>
                <a:latin typeface="Times New Roman" pitchFamily="18" charset="0"/>
                <a:cs typeface="Times New Roman" pitchFamily="18" charset="0"/>
              </a:rPr>
              <a:t> Phát triển văn hóa - giáo dục, nâng cao dân trí, bồi dưỡng nhân tài, phục vụ công cuộc xây dựng đất nước giàu </a:t>
            </a:r>
            <a:r>
              <a:rPr lang="en-US" sz="2000" smtClean="0">
                <a:solidFill>
                  <a:srgbClr val="C00000"/>
                </a:solidFill>
                <a:latin typeface="Times New Roman" pitchFamily="18" charset="0"/>
                <a:cs typeface="Times New Roman" pitchFamily="18" charset="0"/>
              </a:rPr>
              <a:t>mạnh.</a:t>
            </a:r>
            <a:endParaRPr lang="en-US" sz="2000">
              <a:solidFill>
                <a:srgbClr val="C00000"/>
              </a:solidFill>
              <a:latin typeface="Times New Roman" pitchFamily="18" charset="0"/>
              <a:cs typeface="Times New Roman" pitchFamily="18" charset="0"/>
            </a:endParaRPr>
          </a:p>
          <a:p>
            <a:pPr algn="just"/>
            <a:r>
              <a:rPr lang="en-US" sz="2000" b="1" smtClean="0">
                <a:solidFill>
                  <a:srgbClr val="0070C0"/>
                </a:solidFill>
                <a:latin typeface="Times New Roman" pitchFamily="18" charset="0"/>
                <a:cs typeface="Times New Roman" pitchFamily="18" charset="0"/>
              </a:rPr>
              <a:t>     (</a:t>
            </a:r>
            <a:r>
              <a:rPr lang="en-US" sz="2000" b="1">
                <a:solidFill>
                  <a:srgbClr val="0070C0"/>
                </a:solidFill>
                <a:latin typeface="Times New Roman" pitchFamily="18" charset="0"/>
                <a:cs typeface="Times New Roman" pitchFamily="18" charset="0"/>
              </a:rPr>
              <a:t>4)</a:t>
            </a:r>
            <a:r>
              <a:rPr lang="en-US" sz="2000">
                <a:solidFill>
                  <a:srgbClr val="0070C0"/>
                </a:solidFill>
                <a:latin typeface="Times New Roman" pitchFamily="18" charset="0"/>
                <a:cs typeface="Times New Roman" pitchFamily="18" charset="0"/>
              </a:rPr>
              <a:t> Tất cả lợi ích đều vì mục tiêu đem lại hạnh phúc, ấm no cho </a:t>
            </a:r>
            <a:r>
              <a:rPr lang="en-US" sz="2000" smtClean="0">
                <a:solidFill>
                  <a:srgbClr val="0070C0"/>
                </a:solidFill>
                <a:latin typeface="Times New Roman" pitchFamily="18" charset="0"/>
                <a:cs typeface="Times New Roman" pitchFamily="18" charset="0"/>
              </a:rPr>
              <a:t>Nhân dân.</a:t>
            </a:r>
          </a:p>
          <a:p>
            <a:pPr algn="just"/>
            <a:r>
              <a:rPr lang="en-US" sz="2000" b="1" smtClean="0">
                <a:latin typeface="Times New Roman" pitchFamily="18" charset="0"/>
                <a:cs typeface="Times New Roman" pitchFamily="18" charset="0"/>
              </a:rPr>
              <a:t>     </a:t>
            </a:r>
            <a:r>
              <a:rPr lang="en-US" sz="2000" b="1" smtClean="0">
                <a:solidFill>
                  <a:srgbClr val="FF9900"/>
                </a:solidFill>
                <a:latin typeface="Times New Roman" pitchFamily="18" charset="0"/>
                <a:cs typeface="Times New Roman" pitchFamily="18" charset="0"/>
              </a:rPr>
              <a:t>(</a:t>
            </a:r>
            <a:r>
              <a:rPr lang="en-US" sz="2000" b="1">
                <a:solidFill>
                  <a:srgbClr val="FF9900"/>
                </a:solidFill>
                <a:latin typeface="Times New Roman" pitchFamily="18" charset="0"/>
                <a:cs typeface="Times New Roman" pitchFamily="18" charset="0"/>
              </a:rPr>
              <a:t>5) Phát triển đất nước phồn vinh, hạnh phúc trên cơ sở phù hợp với thực tiễn Việt Nam và xu thế, giá trị chung của nhân </a:t>
            </a:r>
            <a:r>
              <a:rPr lang="en-US" sz="2000" b="1" smtClean="0">
                <a:solidFill>
                  <a:srgbClr val="FF9900"/>
                </a:solidFill>
                <a:latin typeface="Times New Roman" pitchFamily="18" charset="0"/>
                <a:cs typeface="Times New Roman" pitchFamily="18" charset="0"/>
              </a:rPr>
              <a:t>loại.</a:t>
            </a:r>
            <a:endParaRPr lang="en-US" sz="2000" b="1">
              <a:solidFill>
                <a:srgbClr val="FF9900"/>
              </a:solidFill>
              <a:latin typeface="Times New Roman" pitchFamily="18" charset="0"/>
              <a:cs typeface="Times New Roman" pitchFamily="18" charset="0"/>
            </a:endParaRPr>
          </a:p>
        </p:txBody>
      </p:sp>
    </p:spTree>
    <p:extLst>
      <p:ext uri="{BB962C8B-B14F-4D97-AF65-F5344CB8AC3E}">
        <p14:creationId xmlns:p14="http://schemas.microsoft.com/office/powerpoint/2010/main" val="169057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1000"/>
                                        <p:tgtEl>
                                          <p:spTgt spid="7">
                                            <p:txEl>
                                              <p:pRg st="5" end="5"/>
                                            </p:txEl>
                                          </p:spTgt>
                                        </p:tgtEl>
                                      </p:cBhvr>
                                    </p:animEffect>
                                    <p:anim calcmode="lin" valueType="num">
                                      <p:cBhvr>
                                        <p:cTn id="3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2275"/>
            <a:ext cx="3276600" cy="16001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264318"/>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697019" y="374960"/>
            <a:ext cx="6781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smtClean="0">
                <a:solidFill>
                  <a:srgbClr val="C00000"/>
                </a:solidFill>
                <a:latin typeface="Times New Roman" panose="02020603050405020304" pitchFamily="18" charset="0"/>
                <a:cs typeface="Times New Roman" panose="02020603050405020304" pitchFamily="18" charset="0"/>
              </a:rPr>
              <a:t>PHẦN THỨ NHẤT</a:t>
            </a:r>
            <a:endParaRPr lang="en-US" altLang="en-US" sz="3200" b="1">
              <a:solidFill>
                <a:srgbClr val="C00000"/>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304800" y="1543050"/>
            <a:ext cx="8520112" cy="28575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b="1" dirty="0">
                <a:solidFill>
                  <a:srgbClr val="0E12BE"/>
                </a:solidFill>
                <a:latin typeface="Times New Roman" pitchFamily="18" charset="0"/>
                <a:cs typeface="Times New Roman" pitchFamily="18" charset="0"/>
              </a:rPr>
              <a:t>SỰ CẦN THIẾT HỌC TẬP VÀ LÀM </a:t>
            </a:r>
            <a:r>
              <a:rPr lang="en-US" sz="2800" b="1" dirty="0" smtClean="0">
                <a:solidFill>
                  <a:srgbClr val="0E12BE"/>
                </a:solidFill>
                <a:latin typeface="Times New Roman" pitchFamily="18" charset="0"/>
                <a:cs typeface="Times New Roman" pitchFamily="18" charset="0"/>
              </a:rPr>
              <a:t>THEO</a:t>
            </a:r>
          </a:p>
          <a:p>
            <a:pPr algn="ctr"/>
            <a:r>
              <a:rPr lang="en-US" sz="2800" b="1" dirty="0" smtClean="0">
                <a:solidFill>
                  <a:srgbClr val="0E12BE"/>
                </a:solidFill>
                <a:latin typeface="Times New Roman" pitchFamily="18" charset="0"/>
                <a:cs typeface="Times New Roman" pitchFamily="18" charset="0"/>
              </a:rPr>
              <a:t>TƯ </a:t>
            </a:r>
            <a:r>
              <a:rPr lang="en-US" sz="2800" b="1" dirty="0">
                <a:solidFill>
                  <a:srgbClr val="0E12BE"/>
                </a:solidFill>
                <a:latin typeface="Times New Roman" pitchFamily="18" charset="0"/>
                <a:cs typeface="Times New Roman" pitchFamily="18" charset="0"/>
              </a:rPr>
              <a:t>TƯỞNG, ĐẠO ĐỨC, </a:t>
            </a:r>
            <a:r>
              <a:rPr lang="en-US" sz="2800" b="1" dirty="0" smtClean="0">
                <a:solidFill>
                  <a:srgbClr val="0E12BE"/>
                </a:solidFill>
                <a:latin typeface="Times New Roman" pitchFamily="18" charset="0"/>
                <a:cs typeface="Times New Roman" pitchFamily="18" charset="0"/>
              </a:rPr>
              <a:t>PHONG </a:t>
            </a:r>
            <a:r>
              <a:rPr lang="en-US" sz="2800" b="1" dirty="0">
                <a:solidFill>
                  <a:srgbClr val="0E12BE"/>
                </a:solidFill>
                <a:latin typeface="Times New Roman" pitchFamily="18" charset="0"/>
                <a:cs typeface="Times New Roman" pitchFamily="18" charset="0"/>
              </a:rPr>
              <a:t>CÁCH </a:t>
            </a:r>
            <a:endParaRPr lang="en-US" sz="2800" b="1" dirty="0" smtClean="0">
              <a:solidFill>
                <a:srgbClr val="0E12BE"/>
              </a:solidFill>
              <a:latin typeface="Times New Roman" pitchFamily="18" charset="0"/>
              <a:cs typeface="Times New Roman" pitchFamily="18" charset="0"/>
            </a:endParaRPr>
          </a:p>
          <a:p>
            <a:pPr algn="ctr"/>
            <a:r>
              <a:rPr lang="en-US" sz="2800" b="1" dirty="0" smtClean="0">
                <a:solidFill>
                  <a:srgbClr val="0E12BE"/>
                </a:solidFill>
                <a:latin typeface="Times New Roman" pitchFamily="18" charset="0"/>
                <a:cs typeface="Times New Roman" pitchFamily="18" charset="0"/>
              </a:rPr>
              <a:t>HỒ </a:t>
            </a:r>
            <a:r>
              <a:rPr lang="en-US" sz="2800" b="1" dirty="0">
                <a:solidFill>
                  <a:srgbClr val="0E12BE"/>
                </a:solidFill>
                <a:latin typeface="Times New Roman" pitchFamily="18" charset="0"/>
                <a:cs typeface="Times New Roman" pitchFamily="18" charset="0"/>
              </a:rPr>
              <a:t>CHÍ MINH VỀ PHÁT HUY NỘI LỰC, </a:t>
            </a:r>
            <a:endParaRPr lang="en-US" sz="2800" b="1" dirty="0" smtClean="0">
              <a:solidFill>
                <a:srgbClr val="0E12BE"/>
              </a:solidFill>
              <a:latin typeface="Times New Roman" pitchFamily="18" charset="0"/>
              <a:cs typeface="Times New Roman" pitchFamily="18" charset="0"/>
            </a:endParaRPr>
          </a:p>
          <a:p>
            <a:pPr algn="ctr"/>
            <a:r>
              <a:rPr lang="en-US" sz="2800" b="1" dirty="0" smtClean="0">
                <a:solidFill>
                  <a:srgbClr val="0E12BE"/>
                </a:solidFill>
                <a:latin typeface="Times New Roman" pitchFamily="18" charset="0"/>
                <a:cs typeface="Times New Roman" pitchFamily="18" charset="0"/>
              </a:rPr>
              <a:t>TẬN </a:t>
            </a:r>
            <a:r>
              <a:rPr lang="en-US" sz="2800" b="1" dirty="0">
                <a:solidFill>
                  <a:srgbClr val="0E12BE"/>
                </a:solidFill>
                <a:latin typeface="Times New Roman" pitchFamily="18" charset="0"/>
                <a:cs typeface="Times New Roman" pitchFamily="18" charset="0"/>
              </a:rPr>
              <a:t>DỤNG THỜI CƠ, KHƠI DẬY KHÁT </a:t>
            </a:r>
            <a:r>
              <a:rPr lang="en-US" sz="2800" b="1" dirty="0" smtClean="0">
                <a:solidFill>
                  <a:srgbClr val="0E12BE"/>
                </a:solidFill>
                <a:latin typeface="Times New Roman" pitchFamily="18" charset="0"/>
                <a:cs typeface="Times New Roman" pitchFamily="18" charset="0"/>
              </a:rPr>
              <a:t>VỌNG</a:t>
            </a:r>
          </a:p>
          <a:p>
            <a:pPr algn="ctr"/>
            <a:r>
              <a:rPr lang="en-US" sz="2800" b="1" dirty="0" smtClean="0">
                <a:solidFill>
                  <a:srgbClr val="0E12BE"/>
                </a:solidFill>
                <a:latin typeface="Times New Roman" pitchFamily="18" charset="0"/>
                <a:cs typeface="Times New Roman" pitchFamily="18" charset="0"/>
              </a:rPr>
              <a:t> </a:t>
            </a:r>
            <a:r>
              <a:rPr lang="en-US" sz="2800" b="1" dirty="0">
                <a:solidFill>
                  <a:srgbClr val="0E12BE"/>
                </a:solidFill>
                <a:latin typeface="Times New Roman" pitchFamily="18" charset="0"/>
                <a:cs typeface="Times New Roman" pitchFamily="18" charset="0"/>
              </a:rPr>
              <a:t>XÂY DỰNG TỈNH HẬU GIANG </a:t>
            </a:r>
            <a:r>
              <a:rPr lang="en-US" sz="2800" b="1" dirty="0" smtClean="0">
                <a:solidFill>
                  <a:srgbClr val="0E12BE"/>
                </a:solidFill>
                <a:latin typeface="Times New Roman" pitchFamily="18" charset="0"/>
                <a:cs typeface="Times New Roman" pitchFamily="18" charset="0"/>
              </a:rPr>
              <a:t>PHÁT TRIỂN</a:t>
            </a:r>
          </a:p>
          <a:p>
            <a:pPr algn="ctr"/>
            <a:r>
              <a:rPr lang="en-US" sz="2800" b="1" dirty="0" smtClean="0">
                <a:solidFill>
                  <a:srgbClr val="0E12BE"/>
                </a:solidFill>
                <a:latin typeface="Times New Roman" pitchFamily="18" charset="0"/>
                <a:cs typeface="Times New Roman" pitchFamily="18" charset="0"/>
              </a:rPr>
              <a:t>NHANH </a:t>
            </a:r>
            <a:r>
              <a:rPr lang="en-US" sz="2800" b="1" dirty="0">
                <a:solidFill>
                  <a:srgbClr val="0E12BE"/>
                </a:solidFill>
                <a:latin typeface="Times New Roman" pitchFamily="18" charset="0"/>
                <a:cs typeface="Times New Roman" pitchFamily="18" charset="0"/>
              </a:rPr>
              <a:t>VÀ BỀN </a:t>
            </a:r>
            <a:r>
              <a:rPr lang="en-US" sz="2800" b="1" dirty="0" smtClean="0">
                <a:solidFill>
                  <a:srgbClr val="0E12BE"/>
                </a:solidFill>
                <a:latin typeface="Times New Roman" pitchFamily="18" charset="0"/>
                <a:cs typeface="Times New Roman" pitchFamily="18" charset="0"/>
              </a:rPr>
              <a:t>VỮNG</a:t>
            </a:r>
            <a:endParaRPr lang="en-US" sz="2800" dirty="0">
              <a:solidFill>
                <a:srgbClr val="0E12BE"/>
              </a:solidFill>
              <a:latin typeface="Times New Roman" pitchFamily="18" charset="0"/>
              <a:cs typeface="Times New Roman" pitchFamily="18" charset="0"/>
            </a:endParaRPr>
          </a:p>
        </p:txBody>
      </p:sp>
    </p:spTree>
    <p:extLst>
      <p:ext uri="{BB962C8B-B14F-4D97-AF65-F5344CB8AC3E}">
        <p14:creationId xmlns:p14="http://schemas.microsoft.com/office/powerpoint/2010/main" val="2850932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18" y="-416124"/>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9050" y="1371601"/>
            <a:ext cx="2514600" cy="3139321"/>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III.</a:t>
            </a:r>
            <a:r>
              <a:rPr lang="en-US" sz="2200" smtClean="0">
                <a:solidFill>
                  <a:srgbClr val="2602BE"/>
                </a:solidFill>
                <a:latin typeface="Times New Roman" pitchFamily="18" charset="0"/>
                <a:cs typeface="Times New Roman" pitchFamily="18" charset="0"/>
              </a:rPr>
              <a:t> </a:t>
            </a:r>
            <a:r>
              <a:rPr lang="en-US" sz="2200" b="1" smtClean="0">
                <a:solidFill>
                  <a:srgbClr val="2602BE"/>
                </a:solidFill>
                <a:latin typeface="Times New Roman" pitchFamily="18" charset="0"/>
                <a:cs typeface="Times New Roman" pitchFamily="18" charset="0"/>
              </a:rPr>
              <a:t>Những nội dung cơ bản trong tư tưởng, đạo đức, phong cách</a:t>
            </a:r>
          </a:p>
          <a:p>
            <a:pPr algn="ctr"/>
            <a:r>
              <a:rPr lang="en-US" sz="2200" b="1" smtClean="0">
                <a:solidFill>
                  <a:srgbClr val="2602BE"/>
                </a:solidFill>
                <a:latin typeface="Times New Roman" pitchFamily="18" charset="0"/>
                <a:cs typeface="Times New Roman" pitchFamily="18" charset="0"/>
              </a:rPr>
              <a:t>Hồ Chí Minh</a:t>
            </a:r>
          </a:p>
          <a:p>
            <a:pPr algn="ctr"/>
            <a:r>
              <a:rPr lang="en-US" sz="2200" b="1" smtClean="0">
                <a:solidFill>
                  <a:srgbClr val="2602BE"/>
                </a:solidFill>
                <a:latin typeface="Times New Roman" pitchFamily="18" charset="0"/>
                <a:cs typeface="Times New Roman" pitchFamily="18" charset="0"/>
              </a:rPr>
              <a:t>về khát vọng phát triển đất nước phồn vinh, hạnh phúc </a:t>
            </a:r>
            <a:endParaRPr lang="en-US" sz="2200">
              <a:solidFill>
                <a:srgbClr val="2602BE"/>
              </a:solidFill>
              <a:latin typeface="Times New Roman" pitchFamily="18" charset="0"/>
              <a:cs typeface="Times New Roman"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362200" y="9806"/>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HAI</a:t>
            </a:r>
            <a:endParaRPr lang="en-US" altLang="en-US" sz="3600" b="1">
              <a:solidFill>
                <a:srgbClr val="C0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2679556" y="581828"/>
            <a:ext cx="6270495" cy="450111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000" b="1" smtClean="0">
                <a:latin typeface="Times New Roman" pitchFamily="18" charset="0"/>
                <a:cs typeface="Times New Roman" pitchFamily="18" charset="0"/>
              </a:rPr>
              <a:t>Khát vọng của tỉnh Hậu Giang: </a:t>
            </a:r>
          </a:p>
          <a:p>
            <a:pPr algn="just"/>
            <a:r>
              <a:rPr lang="en-US" sz="2000" b="1">
                <a:solidFill>
                  <a:srgbClr val="0E12BE"/>
                </a:solidFill>
                <a:latin typeface="Times New Roman" pitchFamily="18" charset="0"/>
                <a:cs typeface="Times New Roman" pitchFamily="18" charset="0"/>
              </a:rPr>
              <a:t> </a:t>
            </a:r>
            <a:r>
              <a:rPr lang="en-US" sz="2000" b="1" smtClean="0">
                <a:solidFill>
                  <a:srgbClr val="0E12BE"/>
                </a:solidFill>
                <a:latin typeface="Times New Roman" pitchFamily="18" charset="0"/>
                <a:cs typeface="Times New Roman" pitchFamily="18" charset="0"/>
              </a:rPr>
              <a:t>         </a:t>
            </a:r>
            <a:r>
              <a:rPr lang="en-US" sz="2000" b="1" smtClean="0">
                <a:solidFill>
                  <a:srgbClr val="FF0000"/>
                </a:solidFill>
                <a:latin typeface="Times New Roman" pitchFamily="18" charset="0"/>
                <a:cs typeface="Times New Roman" pitchFamily="18" charset="0"/>
              </a:rPr>
              <a:t>Chương trình số 50-CT/TU định </a:t>
            </a:r>
            <a:r>
              <a:rPr lang="en-US" sz="2000" b="1">
                <a:solidFill>
                  <a:srgbClr val="FF0000"/>
                </a:solidFill>
                <a:latin typeface="Times New Roman" pitchFamily="18" charset="0"/>
                <a:cs typeface="Times New Roman" pitchFamily="18" charset="0"/>
              </a:rPr>
              <a:t>hướng chiến lược với khát vọng, quyết tâm rất </a:t>
            </a:r>
            <a:r>
              <a:rPr lang="en-US" sz="2000" b="1" smtClean="0">
                <a:solidFill>
                  <a:srgbClr val="FF0000"/>
                </a:solidFill>
                <a:latin typeface="Times New Roman" pitchFamily="18" charset="0"/>
                <a:cs typeface="Times New Roman" pitchFamily="18" charset="0"/>
              </a:rPr>
              <a:t>lớn từ các mục tiêu:</a:t>
            </a:r>
          </a:p>
          <a:p>
            <a:pPr algn="just"/>
            <a:r>
              <a:rPr lang="en-US" sz="2000" b="1" smtClean="0">
                <a:latin typeface="Times New Roman" pitchFamily="18" charset="0"/>
                <a:cs typeface="Times New Roman" pitchFamily="18" charset="0"/>
              </a:rPr>
              <a:t>       </a:t>
            </a:r>
            <a:r>
              <a:rPr lang="en-US" sz="2000" b="1" smtClean="0">
                <a:solidFill>
                  <a:srgbClr val="0070C0"/>
                </a:solidFill>
                <a:latin typeface="Times New Roman" pitchFamily="18" charset="0"/>
                <a:cs typeface="Times New Roman" pitchFamily="18" charset="0"/>
              </a:rPr>
              <a:t>- </a:t>
            </a:r>
            <a:r>
              <a:rPr lang="en-US" sz="2000" b="1">
                <a:solidFill>
                  <a:srgbClr val="0070C0"/>
                </a:solidFill>
                <a:latin typeface="Times New Roman" pitchFamily="18" charset="0"/>
                <a:cs typeface="Times New Roman" pitchFamily="18" charset="0"/>
              </a:rPr>
              <a:t>Đến năm 2025: </a:t>
            </a:r>
            <a:r>
              <a:rPr lang="en-US" sz="2000">
                <a:solidFill>
                  <a:srgbClr val="0070C0"/>
                </a:solidFill>
                <a:latin typeface="Times New Roman" pitchFamily="18" charset="0"/>
                <a:cs typeface="Times New Roman" pitchFamily="18" charset="0"/>
              </a:rPr>
              <a:t>Hậu </a:t>
            </a:r>
            <a:r>
              <a:rPr lang="en-US" sz="2000" smtClean="0">
                <a:solidFill>
                  <a:srgbClr val="0070C0"/>
                </a:solidFill>
                <a:latin typeface="Times New Roman" pitchFamily="18" charset="0"/>
                <a:cs typeface="Times New Roman" pitchFamily="18" charset="0"/>
              </a:rPr>
              <a:t>Giang cải thiện </a:t>
            </a:r>
            <a:r>
              <a:rPr lang="en-US" sz="2000">
                <a:solidFill>
                  <a:srgbClr val="0070C0"/>
                </a:solidFill>
                <a:latin typeface="Times New Roman" pitchFamily="18" charset="0"/>
                <a:cs typeface="Times New Roman" pitchFamily="18" charset="0"/>
              </a:rPr>
              <a:t>vị trí xếp hạng quy mô kinh tế, thu ngân sách so với các tỉnh, thành phố trong cả nước; xây dựng thành công các nền </a:t>
            </a:r>
            <a:r>
              <a:rPr lang="en-US" sz="2000" smtClean="0">
                <a:solidFill>
                  <a:srgbClr val="0070C0"/>
                </a:solidFill>
                <a:latin typeface="Times New Roman" pitchFamily="18" charset="0"/>
                <a:cs typeface="Times New Roman" pitchFamily="18" charset="0"/>
              </a:rPr>
              <a:t>tảng </a:t>
            </a:r>
            <a:r>
              <a:rPr lang="en-US" sz="2000">
                <a:solidFill>
                  <a:srgbClr val="0070C0"/>
                </a:solidFill>
                <a:latin typeface="Times New Roman" pitchFamily="18" charset="0"/>
                <a:cs typeface="Times New Roman" pitchFamily="18" charset="0"/>
              </a:rPr>
              <a:t>bền vững cho tăng trưởng các giai đoạn tiếp theo</a:t>
            </a:r>
            <a:r>
              <a:rPr lang="en-US" sz="2000" smtClean="0">
                <a:solidFill>
                  <a:srgbClr val="0070C0"/>
                </a:solidFill>
                <a:latin typeface="Times New Roman" pitchFamily="18" charset="0"/>
                <a:cs typeface="Times New Roman" pitchFamily="18" charset="0"/>
              </a:rPr>
              <a:t>.</a:t>
            </a:r>
          </a:p>
          <a:p>
            <a:pPr algn="just"/>
            <a:r>
              <a:rPr lang="en-US" sz="2000">
                <a:latin typeface="Times New Roman" pitchFamily="18" charset="0"/>
                <a:cs typeface="Times New Roman" pitchFamily="18" charset="0"/>
              </a:rPr>
              <a:t> </a:t>
            </a:r>
            <a:r>
              <a:rPr lang="en-US" sz="2000" smtClean="0">
                <a:latin typeface="Times New Roman" pitchFamily="18" charset="0"/>
                <a:cs typeface="Times New Roman" pitchFamily="18" charset="0"/>
              </a:rPr>
              <a:t>      </a:t>
            </a:r>
            <a:r>
              <a:rPr lang="en-US" sz="2000" b="1" smtClean="0">
                <a:solidFill>
                  <a:schemeClr val="accent4">
                    <a:lumMod val="50000"/>
                  </a:schemeClr>
                </a:solidFill>
                <a:latin typeface="Times New Roman" pitchFamily="18" charset="0"/>
                <a:cs typeface="Times New Roman" pitchFamily="18" charset="0"/>
              </a:rPr>
              <a:t>- </a:t>
            </a:r>
            <a:r>
              <a:rPr lang="en-US" sz="2000" b="1">
                <a:solidFill>
                  <a:schemeClr val="accent4">
                    <a:lumMod val="50000"/>
                  </a:schemeClr>
                </a:solidFill>
                <a:latin typeface="Times New Roman" pitchFamily="18" charset="0"/>
                <a:cs typeface="Times New Roman" pitchFamily="18" charset="0"/>
              </a:rPr>
              <a:t>Đến năm 2030: </a:t>
            </a:r>
            <a:r>
              <a:rPr lang="en-US" sz="2000">
                <a:solidFill>
                  <a:schemeClr val="accent4">
                    <a:lumMod val="50000"/>
                  </a:schemeClr>
                </a:solidFill>
                <a:latin typeface="Times New Roman" pitchFamily="18" charset="0"/>
                <a:cs typeface="Times New Roman" pitchFamily="18" charset="0"/>
              </a:rPr>
              <a:t>Sản xuất công nghiệp của tỉnh đạt mức khá, không còn là tỉnh khó khăn về phát triển kinh tế.</a:t>
            </a:r>
          </a:p>
          <a:p>
            <a:pPr algn="just"/>
            <a:r>
              <a:rPr lang="en-US" sz="2000" b="1">
                <a:latin typeface="Times New Roman" pitchFamily="18" charset="0"/>
                <a:cs typeface="Times New Roman" pitchFamily="18" charset="0"/>
              </a:rPr>
              <a:t> </a:t>
            </a:r>
            <a:r>
              <a:rPr lang="en-US" sz="2000" b="1" smtClean="0">
                <a:latin typeface="Times New Roman" pitchFamily="18" charset="0"/>
                <a:cs typeface="Times New Roman" pitchFamily="18" charset="0"/>
              </a:rPr>
              <a:t>     </a:t>
            </a:r>
            <a:r>
              <a:rPr lang="en-US" sz="2000" b="1" smtClean="0">
                <a:solidFill>
                  <a:srgbClr val="C00000"/>
                </a:solidFill>
                <a:latin typeface="Times New Roman" pitchFamily="18" charset="0"/>
                <a:cs typeface="Times New Roman" pitchFamily="18" charset="0"/>
              </a:rPr>
              <a:t>- </a:t>
            </a:r>
            <a:r>
              <a:rPr lang="en-US" sz="2000" b="1">
                <a:solidFill>
                  <a:srgbClr val="C00000"/>
                </a:solidFill>
                <a:latin typeface="Times New Roman" pitchFamily="18" charset="0"/>
                <a:cs typeface="Times New Roman" pitchFamily="18" charset="0"/>
              </a:rPr>
              <a:t>Đến năm 2050: </a:t>
            </a:r>
            <a:r>
              <a:rPr lang="en-US" sz="2000">
                <a:solidFill>
                  <a:srgbClr val="C00000"/>
                </a:solidFill>
                <a:latin typeface="Times New Roman" pitchFamily="18" charset="0"/>
                <a:cs typeface="Times New Roman" pitchFamily="18" charset="0"/>
              </a:rPr>
              <a:t>Hậu Giang trở thành trung tâm sản xuất công nghiệp và logistics của khu vực ĐBSCL, trở thành tỉnh có trình độ phát triển khá so với cả nước</a:t>
            </a:r>
            <a:r>
              <a:rPr lang="en-US" sz="2000" smtClean="0">
                <a:solidFill>
                  <a:srgbClr val="C00000"/>
                </a:solidFill>
                <a:latin typeface="Times New Roman" pitchFamily="18" charset="0"/>
                <a:cs typeface="Times New Roman" pitchFamily="18" charset="0"/>
              </a:rPr>
              <a:t>.</a:t>
            </a:r>
            <a:endParaRPr lang="en-US" sz="2000" smtClean="0">
              <a:solidFill>
                <a:srgbClr val="0E12BE"/>
              </a:solidFill>
              <a:latin typeface="Times New Roman" pitchFamily="18" charset="0"/>
              <a:cs typeface="Times New Roman" pitchFamily="18" charset="0"/>
            </a:endParaRPr>
          </a:p>
        </p:txBody>
      </p:sp>
    </p:spTree>
    <p:extLst>
      <p:ext uri="{BB962C8B-B14F-4D97-AF65-F5344CB8AC3E}">
        <p14:creationId xmlns:p14="http://schemas.microsoft.com/office/powerpoint/2010/main" val="120696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18" y="-416124"/>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9050" y="1371601"/>
            <a:ext cx="2514600" cy="3139321"/>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III.</a:t>
            </a:r>
            <a:r>
              <a:rPr lang="en-US" sz="2200" smtClean="0">
                <a:solidFill>
                  <a:srgbClr val="2602BE"/>
                </a:solidFill>
                <a:latin typeface="Times New Roman" pitchFamily="18" charset="0"/>
                <a:cs typeface="Times New Roman" pitchFamily="18" charset="0"/>
              </a:rPr>
              <a:t> </a:t>
            </a:r>
            <a:r>
              <a:rPr lang="en-US" sz="2200" b="1" smtClean="0">
                <a:solidFill>
                  <a:srgbClr val="2602BE"/>
                </a:solidFill>
                <a:latin typeface="Times New Roman" pitchFamily="18" charset="0"/>
                <a:cs typeface="Times New Roman" pitchFamily="18" charset="0"/>
              </a:rPr>
              <a:t>Những nội dung cơ bản trong tư tưởng, đạo đức, phong cách</a:t>
            </a:r>
          </a:p>
          <a:p>
            <a:pPr algn="ctr"/>
            <a:r>
              <a:rPr lang="en-US" sz="2200" b="1" smtClean="0">
                <a:solidFill>
                  <a:srgbClr val="2602BE"/>
                </a:solidFill>
                <a:latin typeface="Times New Roman" pitchFamily="18" charset="0"/>
                <a:cs typeface="Times New Roman" pitchFamily="18" charset="0"/>
              </a:rPr>
              <a:t>Hồ Chí Minh</a:t>
            </a:r>
          </a:p>
          <a:p>
            <a:pPr algn="ctr"/>
            <a:r>
              <a:rPr lang="en-US" sz="2200" b="1" smtClean="0">
                <a:solidFill>
                  <a:srgbClr val="2602BE"/>
                </a:solidFill>
                <a:latin typeface="Times New Roman" pitchFamily="18" charset="0"/>
                <a:cs typeface="Times New Roman" pitchFamily="18" charset="0"/>
              </a:rPr>
              <a:t>về khát vọng phát triển đất nước phồn vinh, hạnh phúc </a:t>
            </a:r>
            <a:endParaRPr lang="en-US" sz="2200">
              <a:solidFill>
                <a:srgbClr val="2602BE"/>
              </a:solidFill>
              <a:latin typeface="Times New Roman" pitchFamily="18" charset="0"/>
              <a:cs typeface="Times New Roman"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362200" y="9806"/>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HAI</a:t>
            </a:r>
            <a:endParaRPr lang="en-US" altLang="en-US" sz="3600" b="1">
              <a:solidFill>
                <a:srgbClr val="C0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2667005" y="656137"/>
            <a:ext cx="6270495" cy="433953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spcBef>
                <a:spcPts val="300"/>
              </a:spcBef>
              <a:spcAft>
                <a:spcPts val="300"/>
              </a:spcAft>
            </a:pPr>
            <a:r>
              <a:rPr lang="en-US" sz="2000" b="1" smtClean="0">
                <a:latin typeface="Times New Roman" pitchFamily="18" charset="0"/>
                <a:cs typeface="Times New Roman" pitchFamily="18" charset="0"/>
              </a:rPr>
              <a:t>Khát vọng của tỉnh Hậu Giang: </a:t>
            </a:r>
          </a:p>
          <a:p>
            <a:pPr algn="just">
              <a:spcBef>
                <a:spcPts val="300"/>
              </a:spcBef>
              <a:spcAft>
                <a:spcPts val="300"/>
              </a:spcAft>
            </a:pPr>
            <a:r>
              <a:rPr lang="en-US" sz="2000" b="1">
                <a:solidFill>
                  <a:srgbClr val="0E12BE"/>
                </a:solidFill>
                <a:latin typeface="Times New Roman" pitchFamily="18" charset="0"/>
                <a:cs typeface="Times New Roman" pitchFamily="18" charset="0"/>
              </a:rPr>
              <a:t> </a:t>
            </a:r>
            <a:r>
              <a:rPr lang="en-US" sz="2000" b="1" smtClean="0">
                <a:solidFill>
                  <a:srgbClr val="0E12BE"/>
                </a:solidFill>
                <a:latin typeface="Times New Roman" pitchFamily="18" charset="0"/>
                <a:cs typeface="Times New Roman" pitchFamily="18" charset="0"/>
              </a:rPr>
              <a:t>         </a:t>
            </a:r>
            <a:r>
              <a:rPr lang="en-US" sz="2000" b="1" smtClean="0">
                <a:solidFill>
                  <a:srgbClr val="FF0000"/>
                </a:solidFill>
                <a:latin typeface="Times New Roman" pitchFamily="18" charset="0"/>
                <a:cs typeface="Times New Roman" pitchFamily="18" charset="0"/>
              </a:rPr>
              <a:t>Quy hoạch tỉnh Hậu Giang giai đoạn 2021-2030 tầm nhìn đến năm 2050:</a:t>
            </a:r>
          </a:p>
          <a:p>
            <a:pPr algn="just">
              <a:spcBef>
                <a:spcPts val="300"/>
              </a:spcBef>
              <a:spcAft>
                <a:spcPts val="300"/>
              </a:spcAft>
            </a:pPr>
            <a:r>
              <a:rPr lang="en-US" sz="2000" b="1" smtClean="0">
                <a:latin typeface="Times New Roman" pitchFamily="18" charset="0"/>
                <a:cs typeface="Times New Roman" pitchFamily="18" charset="0"/>
              </a:rPr>
              <a:t>       </a:t>
            </a:r>
            <a:r>
              <a:rPr lang="en-US" sz="2000" b="1" smtClean="0">
                <a:solidFill>
                  <a:srgbClr val="0070C0"/>
                </a:solidFill>
                <a:latin typeface="Times New Roman" pitchFamily="18" charset="0"/>
                <a:cs typeface="Times New Roman" pitchFamily="18" charset="0"/>
              </a:rPr>
              <a:t>- Mục tiêu: </a:t>
            </a:r>
            <a:r>
              <a:rPr lang="en-US" sz="2000" smtClean="0">
                <a:solidFill>
                  <a:srgbClr val="0070C0"/>
                </a:solidFill>
                <a:latin typeface="Times New Roman" pitchFamily="18" charset="0"/>
                <a:cs typeface="Times New Roman" pitchFamily="18" charset="0"/>
              </a:rPr>
              <a:t>Nâng vị trí xếp hạng.</a:t>
            </a:r>
          </a:p>
          <a:p>
            <a:pPr algn="just">
              <a:spcBef>
                <a:spcPts val="300"/>
              </a:spcBef>
              <a:spcAft>
                <a:spcPts val="300"/>
              </a:spcAft>
            </a:pPr>
            <a:r>
              <a:rPr lang="en-US" sz="2000">
                <a:solidFill>
                  <a:srgbClr val="C00000"/>
                </a:solidFill>
                <a:latin typeface="Times New Roman" pitchFamily="18" charset="0"/>
                <a:cs typeface="Times New Roman" pitchFamily="18" charset="0"/>
              </a:rPr>
              <a:t> </a:t>
            </a:r>
            <a:r>
              <a:rPr lang="en-US" sz="2000" smtClean="0">
                <a:solidFill>
                  <a:srgbClr val="C00000"/>
                </a:solidFill>
                <a:latin typeface="Times New Roman" pitchFamily="18" charset="0"/>
                <a:cs typeface="Times New Roman" pitchFamily="18" charset="0"/>
              </a:rPr>
              <a:t>      </a:t>
            </a:r>
            <a:r>
              <a:rPr lang="en-US" sz="2000" b="1" smtClean="0">
                <a:solidFill>
                  <a:srgbClr val="C00000"/>
                </a:solidFill>
                <a:latin typeface="Times New Roman" pitchFamily="18" charset="0"/>
                <a:cs typeface="Times New Roman" pitchFamily="18" charset="0"/>
              </a:rPr>
              <a:t>- Phương châm, quan điểm:</a:t>
            </a:r>
          </a:p>
          <a:p>
            <a:pPr algn="just">
              <a:spcBef>
                <a:spcPts val="300"/>
              </a:spcBef>
              <a:spcAft>
                <a:spcPts val="300"/>
              </a:spcAft>
            </a:pPr>
            <a:r>
              <a:rPr lang="en-US" sz="2000" b="1">
                <a:solidFill>
                  <a:srgbClr val="FF9900"/>
                </a:solidFill>
                <a:latin typeface="Times New Roman" pitchFamily="18" charset="0"/>
                <a:cs typeface="Times New Roman" pitchFamily="18" charset="0"/>
              </a:rPr>
              <a:t> </a:t>
            </a:r>
            <a:r>
              <a:rPr lang="en-US" sz="2000" b="1" smtClean="0">
                <a:solidFill>
                  <a:srgbClr val="FF9900"/>
                </a:solidFill>
                <a:latin typeface="Times New Roman" pitchFamily="18" charset="0"/>
                <a:cs typeface="Times New Roman" pitchFamily="18" charset="0"/>
              </a:rPr>
              <a:t>        + Một tâm: </a:t>
            </a:r>
            <a:r>
              <a:rPr lang="en-US" sz="2000" smtClean="0">
                <a:solidFill>
                  <a:srgbClr val="FF9900"/>
                </a:solidFill>
                <a:latin typeface="Times New Roman" pitchFamily="18" charset="0"/>
                <a:cs typeface="Times New Roman" pitchFamily="18" charset="0"/>
              </a:rPr>
              <a:t>Châu Thành- Trung tâm công nghiệp.</a:t>
            </a:r>
          </a:p>
          <a:p>
            <a:pPr algn="just">
              <a:spcBef>
                <a:spcPts val="300"/>
              </a:spcBef>
              <a:spcAft>
                <a:spcPts val="300"/>
              </a:spcAft>
            </a:pPr>
            <a:r>
              <a:rPr lang="en-US" sz="2000" b="1">
                <a:solidFill>
                  <a:srgbClr val="002060"/>
                </a:solidFill>
                <a:latin typeface="Times New Roman" pitchFamily="18" charset="0"/>
                <a:cs typeface="Times New Roman" pitchFamily="18" charset="0"/>
              </a:rPr>
              <a:t> </a:t>
            </a:r>
            <a:r>
              <a:rPr lang="en-US" sz="2000" b="1" smtClean="0">
                <a:solidFill>
                  <a:srgbClr val="002060"/>
                </a:solidFill>
                <a:latin typeface="Times New Roman" pitchFamily="18" charset="0"/>
                <a:cs typeface="Times New Roman" pitchFamily="18" charset="0"/>
              </a:rPr>
              <a:t>        + Hai tuyến: </a:t>
            </a:r>
            <a:r>
              <a:rPr lang="en-US" sz="2000" smtClean="0">
                <a:solidFill>
                  <a:srgbClr val="002060"/>
                </a:solidFill>
                <a:latin typeface="Times New Roman" pitchFamily="18" charset="0"/>
                <a:cs typeface="Times New Roman" pitchFamily="18" charset="0"/>
              </a:rPr>
              <a:t>Tập trung khai thác 2 tuyến cao tốc Cần thơ - Cà Mau và Châu Đốc - Cần Thơ - Sóc Trăng.</a:t>
            </a:r>
          </a:p>
          <a:p>
            <a:pPr algn="just">
              <a:spcBef>
                <a:spcPts val="300"/>
              </a:spcBef>
              <a:spcAft>
                <a:spcPts val="300"/>
              </a:spcAft>
            </a:pPr>
            <a:r>
              <a:rPr lang="en-US" sz="2000" b="1">
                <a:solidFill>
                  <a:srgbClr val="FF0000"/>
                </a:solidFill>
                <a:latin typeface="Times New Roman" pitchFamily="18" charset="0"/>
                <a:cs typeface="Times New Roman" pitchFamily="18" charset="0"/>
              </a:rPr>
              <a:t> </a:t>
            </a:r>
            <a:r>
              <a:rPr lang="en-US" sz="2000" b="1" smtClean="0">
                <a:solidFill>
                  <a:srgbClr val="FF0000"/>
                </a:solidFill>
                <a:latin typeface="Times New Roman" pitchFamily="18" charset="0"/>
                <a:cs typeface="Times New Roman" pitchFamily="18" charset="0"/>
              </a:rPr>
              <a:t>        + Ba thành: </a:t>
            </a:r>
            <a:r>
              <a:rPr lang="en-US" sz="2000">
                <a:solidFill>
                  <a:srgbClr val="FF0000"/>
                </a:solidFill>
                <a:latin typeface="Times New Roman" pitchFamily="18" charset="0"/>
                <a:cs typeface="Times New Roman" pitchFamily="18" charset="0"/>
              </a:rPr>
              <a:t>N</a:t>
            </a:r>
            <a:r>
              <a:rPr lang="en-US" sz="2000" smtClean="0">
                <a:solidFill>
                  <a:srgbClr val="FF0000"/>
                </a:solidFill>
                <a:latin typeface="Times New Roman" pitchFamily="18" charset="0"/>
                <a:cs typeface="Times New Roman" pitchFamily="18" charset="0"/>
              </a:rPr>
              <a:t>âng tầm đô thị  thành phố Vị Thanh, thành phố Ngã Bảy và thị xã Long Mỹ.</a:t>
            </a:r>
          </a:p>
        </p:txBody>
      </p:sp>
    </p:spTree>
    <p:extLst>
      <p:ext uri="{BB962C8B-B14F-4D97-AF65-F5344CB8AC3E}">
        <p14:creationId xmlns:p14="http://schemas.microsoft.com/office/powerpoint/2010/main" val="123266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1000"/>
                                        <p:tgtEl>
                                          <p:spTgt spid="8">
                                            <p:txEl>
                                              <p:pRg st="1" end="1"/>
                                            </p:txEl>
                                          </p:spTgt>
                                        </p:tgtEl>
                                      </p:cBhvr>
                                    </p:animEffect>
                                    <p:anim calcmode="lin" valueType="num">
                                      <p:cBhvr>
                                        <p:cTn id="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Effect transition="in" filter="fade">
                                      <p:cBhvr>
                                        <p:cTn id="14" dur="1000"/>
                                        <p:tgtEl>
                                          <p:spTgt spid="8">
                                            <p:txEl>
                                              <p:pRg st="2" end="2"/>
                                            </p:txEl>
                                          </p:spTgt>
                                        </p:tgtEl>
                                      </p:cBhvr>
                                    </p:animEffect>
                                    <p:anim calcmode="lin" valueType="num">
                                      <p:cBhvr>
                                        <p:cTn id="1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1000"/>
                                        <p:tgtEl>
                                          <p:spTgt spid="8">
                                            <p:txEl>
                                              <p:pRg st="3" end="3"/>
                                            </p:txEl>
                                          </p:spTgt>
                                        </p:tgtEl>
                                      </p:cBhvr>
                                    </p:animEffect>
                                    <p:anim calcmode="lin" valueType="num">
                                      <p:cBhvr>
                                        <p:cTn id="2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1000"/>
                                        <p:tgtEl>
                                          <p:spTgt spid="8">
                                            <p:txEl>
                                              <p:pRg st="4" end="4"/>
                                            </p:txEl>
                                          </p:spTgt>
                                        </p:tgtEl>
                                      </p:cBhvr>
                                    </p:animEffect>
                                    <p:anim calcmode="lin" valueType="num">
                                      <p:cBhvr>
                                        <p:cTn id="2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Effect transition="in" filter="fade">
                                      <p:cBhvr>
                                        <p:cTn id="35" dur="1000"/>
                                        <p:tgtEl>
                                          <p:spTgt spid="8">
                                            <p:txEl>
                                              <p:pRg st="5" end="5"/>
                                            </p:txEl>
                                          </p:spTgt>
                                        </p:tgtEl>
                                      </p:cBhvr>
                                    </p:animEffect>
                                    <p:anim calcmode="lin" valueType="num">
                                      <p:cBhvr>
                                        <p:cTn id="36"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fade">
                                      <p:cBhvr>
                                        <p:cTn id="42" dur="1000"/>
                                        <p:tgtEl>
                                          <p:spTgt spid="8">
                                            <p:txEl>
                                              <p:pRg st="6" end="6"/>
                                            </p:txEl>
                                          </p:spTgt>
                                        </p:tgtEl>
                                      </p:cBhvr>
                                    </p:animEffect>
                                    <p:anim calcmode="lin" valueType="num">
                                      <p:cBhvr>
                                        <p:cTn id="43"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18" y="-416124"/>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9050" y="1371601"/>
            <a:ext cx="2514600" cy="3139321"/>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III.</a:t>
            </a:r>
            <a:r>
              <a:rPr lang="en-US" sz="2200" smtClean="0">
                <a:solidFill>
                  <a:srgbClr val="2602BE"/>
                </a:solidFill>
                <a:latin typeface="Times New Roman" pitchFamily="18" charset="0"/>
                <a:cs typeface="Times New Roman" pitchFamily="18" charset="0"/>
              </a:rPr>
              <a:t> </a:t>
            </a:r>
            <a:r>
              <a:rPr lang="en-US" sz="2200" b="1" smtClean="0">
                <a:solidFill>
                  <a:srgbClr val="2602BE"/>
                </a:solidFill>
                <a:latin typeface="Times New Roman" pitchFamily="18" charset="0"/>
                <a:cs typeface="Times New Roman" pitchFamily="18" charset="0"/>
              </a:rPr>
              <a:t>Những nội dung cơ bản trong tư tưởng, đạo đức, phong cách</a:t>
            </a:r>
          </a:p>
          <a:p>
            <a:pPr algn="ctr"/>
            <a:r>
              <a:rPr lang="en-US" sz="2200" b="1" smtClean="0">
                <a:solidFill>
                  <a:srgbClr val="2602BE"/>
                </a:solidFill>
                <a:latin typeface="Times New Roman" pitchFamily="18" charset="0"/>
                <a:cs typeface="Times New Roman" pitchFamily="18" charset="0"/>
              </a:rPr>
              <a:t>Hồ Chí Minh</a:t>
            </a:r>
          </a:p>
          <a:p>
            <a:pPr algn="ctr"/>
            <a:r>
              <a:rPr lang="en-US" sz="2200" b="1" smtClean="0">
                <a:solidFill>
                  <a:srgbClr val="2602BE"/>
                </a:solidFill>
                <a:latin typeface="Times New Roman" pitchFamily="18" charset="0"/>
                <a:cs typeface="Times New Roman" pitchFamily="18" charset="0"/>
              </a:rPr>
              <a:t>về khát vọng phát triển đất nước phồn vinh, hạnh phúc </a:t>
            </a:r>
            <a:endParaRPr lang="en-US" sz="2200">
              <a:solidFill>
                <a:srgbClr val="2602BE"/>
              </a:solidFill>
              <a:latin typeface="Times New Roman" pitchFamily="18" charset="0"/>
              <a:cs typeface="Times New Roman"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362200" y="9806"/>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HAI</a:t>
            </a:r>
            <a:endParaRPr lang="en-US" altLang="en-US" sz="3600" b="1">
              <a:solidFill>
                <a:srgbClr val="C0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857504" y="1047750"/>
            <a:ext cx="6118095" cy="3581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b="1">
                <a:solidFill>
                  <a:srgbClr val="0E12BE"/>
                </a:solidFill>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Quy hoạch tỉnh Hậu Giang giai đoạn 2021-2030 tầm nhìn đến năm 2050 (tt</a:t>
            </a:r>
            <a:r>
              <a:rPr lang="en-US" sz="2400" b="1" smtClean="0">
                <a:solidFill>
                  <a:srgbClr val="FF0000"/>
                </a:solidFill>
                <a:latin typeface="Times New Roman" pitchFamily="18" charset="0"/>
                <a:cs typeface="Times New Roman" pitchFamily="18" charset="0"/>
              </a:rPr>
              <a:t>):</a:t>
            </a:r>
            <a:r>
              <a:rPr lang="en-US" sz="2400" b="1" smtClean="0">
                <a:latin typeface="Times New Roman" pitchFamily="18" charset="0"/>
                <a:cs typeface="Times New Roman" pitchFamily="18" charset="0"/>
              </a:rPr>
              <a:t> </a:t>
            </a:r>
          </a:p>
          <a:p>
            <a:pPr algn="just"/>
            <a:r>
              <a:rPr lang="en-US" sz="2400" b="1" smtClean="0">
                <a:latin typeface="Times New Roman" pitchFamily="18" charset="0"/>
                <a:cs typeface="Times New Roman" pitchFamily="18" charset="0"/>
              </a:rPr>
              <a:t>         + Bốn trụ: </a:t>
            </a:r>
            <a:r>
              <a:rPr lang="en-US" sz="2400" smtClean="0">
                <a:solidFill>
                  <a:schemeClr val="accent6">
                    <a:lumMod val="50000"/>
                  </a:schemeClr>
                </a:solidFill>
                <a:latin typeface="Times New Roman" pitchFamily="18" charset="0"/>
                <a:cs typeface="Times New Roman" pitchFamily="18" charset="0"/>
              </a:rPr>
              <a:t>Nghị quyết số 04-NQ/TU, ngày 26/11/2021 về phát triển công nghiệp, nông nghiệp, đô thị và du lịch tỉnh Hậu Giang, giai đoạn 2021 - 2025 và các năm tiếp theo -&gt; </a:t>
            </a:r>
            <a:r>
              <a:rPr lang="en-US" sz="2400" b="1" smtClean="0">
                <a:solidFill>
                  <a:srgbClr val="FF0000"/>
                </a:solidFill>
                <a:latin typeface="Times New Roman" pitchFamily="18" charset="0"/>
                <a:cs typeface="Times New Roman" pitchFamily="18" charset="0"/>
              </a:rPr>
              <a:t>Thể hiện rõ khát vọng của Đảng bộ tỉnh Hậu Giang trong xây dựng tỉnh phát triển nhanh và bền vững.</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531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93384"/>
            <a:ext cx="8077200" cy="646331"/>
          </a:xfrm>
          <a:prstGeom prst="rect">
            <a:avLst/>
          </a:prstGeom>
          <a:noFill/>
        </p:spPr>
        <p:txBody>
          <a:bodyPr wrap="square" rtlCol="0">
            <a:spAutoFit/>
          </a:bodyPr>
          <a:lstStyle/>
          <a:p>
            <a:pPr algn="ctr"/>
            <a:r>
              <a:rPr lang="en-US" sz="3600" b="1" smtClean="0">
                <a:solidFill>
                  <a:srgbClr val="C00000"/>
                </a:solidFill>
                <a:latin typeface="Times New Roman" pitchFamily="18" charset="0"/>
                <a:cs typeface="Times New Roman" pitchFamily="18" charset="0"/>
              </a:rPr>
              <a:t>CÔNG NGHIỆP HIỆN ĐẠI</a:t>
            </a:r>
            <a:endParaRPr lang="en-US" sz="3600" b="1">
              <a:solidFill>
                <a:srgbClr val="C00000"/>
              </a:solidFill>
              <a:latin typeface="Times New Roman" pitchFamily="18" charset="0"/>
              <a:cs typeface="Times New Roman" pitchFamily="18" charset="0"/>
            </a:endParaRPr>
          </a:p>
        </p:txBody>
      </p:sp>
      <p:pic>
        <p:nvPicPr>
          <p:cNvPr id="7" name="Picture 2" descr="E:\DATA THUY\GIANG DAY\2022\CHUYEN DE 2022-2023\z3530363523203_e26a240ef410fe63600388c22439c7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1025" y="1428753"/>
            <a:ext cx="4624387" cy="30289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E:\DATA THUY\GIANG DAY\2022\CHUYEN DE 2022-2023\z3530363518578_22befec0897d3af018cc91d15ffcadc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7" y="1428753"/>
            <a:ext cx="4367213" cy="302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138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85753"/>
            <a:ext cx="8077200" cy="646331"/>
          </a:xfrm>
          <a:prstGeom prst="rect">
            <a:avLst/>
          </a:prstGeom>
          <a:noFill/>
        </p:spPr>
        <p:txBody>
          <a:bodyPr wrap="square" rtlCol="0">
            <a:spAutoFit/>
          </a:bodyPr>
          <a:lstStyle/>
          <a:p>
            <a:pPr algn="ctr"/>
            <a:r>
              <a:rPr lang="en-US" sz="3600" b="1" smtClean="0">
                <a:solidFill>
                  <a:srgbClr val="C00000"/>
                </a:solidFill>
                <a:latin typeface="Times New Roman" pitchFamily="18" charset="0"/>
                <a:cs typeface="Times New Roman" pitchFamily="18" charset="0"/>
              </a:rPr>
              <a:t>NÔNG NGHIỆP SINH THÁI</a:t>
            </a:r>
            <a:endParaRPr lang="en-US" sz="3600" b="1">
              <a:solidFill>
                <a:srgbClr val="C00000"/>
              </a:solidFill>
              <a:latin typeface="Times New Roman" pitchFamily="18" charset="0"/>
              <a:cs typeface="Times New Roman" pitchFamily="18" charset="0"/>
            </a:endParaRPr>
          </a:p>
        </p:txBody>
      </p:sp>
      <p:pic>
        <p:nvPicPr>
          <p:cNvPr id="2050" name="Picture 2" descr="E:\DATA THUY\GIANG DAY\2022\CHUYEN DE 2022-2023\z3530363516081_be070220fa33949f82f24133df2afae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2" y="914402"/>
            <a:ext cx="4338638" cy="227528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DATA THUY\GIANG DAY\2022\CHUYEN DE 2022-2023\z3530363493680_f4ee47ecbdcacbdd2d012a332ec4f720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914402"/>
            <a:ext cx="4800600" cy="227528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DATA THUY\GIANG DAY\2022\CHUYEN DE 2022-2023\z3530363519194_5ea770f982e16cdd034f0068f929ff8c.jpg"/>
          <p:cNvPicPr>
            <a:picLocks noChangeAspect="1" noChangeArrowheads="1"/>
          </p:cNvPicPr>
          <p:nvPr/>
        </p:nvPicPr>
        <p:blipFill rotWithShape="1">
          <a:blip r:embed="rId4">
            <a:extLst>
              <a:ext uri="{28A0092B-C50C-407E-A947-70E740481C1C}">
                <a14:useLocalDpi xmlns:a14="http://schemas.microsoft.com/office/drawing/2010/main" val="0"/>
              </a:ext>
            </a:extLst>
          </a:blip>
          <a:srcRect l="22428" t="23530" r="21298" b="20460"/>
          <a:stretch/>
        </p:blipFill>
        <p:spPr bwMode="auto">
          <a:xfrm>
            <a:off x="4766" y="3196828"/>
            <a:ext cx="4338639" cy="194667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5139" t="24565" r="23333" b="28087"/>
          <a:stretch/>
        </p:blipFill>
        <p:spPr bwMode="auto">
          <a:xfrm>
            <a:off x="4343400" y="3196828"/>
            <a:ext cx="4800600" cy="194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8492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85753"/>
            <a:ext cx="8077200" cy="646331"/>
          </a:xfrm>
          <a:prstGeom prst="rect">
            <a:avLst/>
          </a:prstGeom>
          <a:noFill/>
        </p:spPr>
        <p:txBody>
          <a:bodyPr wrap="square" rtlCol="0">
            <a:spAutoFit/>
          </a:bodyPr>
          <a:lstStyle/>
          <a:p>
            <a:pPr algn="ctr"/>
            <a:r>
              <a:rPr lang="en-US" sz="3600" b="1" smtClean="0">
                <a:solidFill>
                  <a:srgbClr val="C00000"/>
                </a:solidFill>
                <a:latin typeface="Times New Roman" pitchFamily="18" charset="0"/>
                <a:cs typeface="Times New Roman" pitchFamily="18" charset="0"/>
              </a:rPr>
              <a:t>ĐÔ THỊ THÔNG MINH</a:t>
            </a:r>
            <a:endParaRPr lang="en-US" sz="3600" b="1">
              <a:solidFill>
                <a:srgbClr val="C00000"/>
              </a:solidFill>
              <a:latin typeface="Times New Roman" pitchFamily="18" charset="0"/>
              <a:cs typeface="Times New Roman" pitchFamily="18" charset="0"/>
            </a:endParaRPr>
          </a:p>
        </p:txBody>
      </p:sp>
      <p:pic>
        <p:nvPicPr>
          <p:cNvPr id="4099" name="Picture 3" descr="E:\DATA THUY\GIANG DAY\2022\CHUYEN DE 2022-2023\DO THI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615" y="1314450"/>
            <a:ext cx="8379179" cy="3534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4200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
            <a:ext cx="8077200" cy="646331"/>
          </a:xfrm>
          <a:prstGeom prst="rect">
            <a:avLst/>
          </a:prstGeom>
          <a:noFill/>
        </p:spPr>
        <p:txBody>
          <a:bodyPr wrap="square" rtlCol="0">
            <a:spAutoFit/>
          </a:bodyPr>
          <a:lstStyle/>
          <a:p>
            <a:pPr algn="ctr"/>
            <a:r>
              <a:rPr lang="en-US" sz="3600" b="1" smtClean="0">
                <a:solidFill>
                  <a:srgbClr val="C00000"/>
                </a:solidFill>
                <a:latin typeface="Times New Roman" pitchFamily="18" charset="0"/>
                <a:cs typeface="Times New Roman" pitchFamily="18" charset="0"/>
              </a:rPr>
              <a:t>DU LỊCH CHẤT LƯỢNG</a:t>
            </a:r>
            <a:endParaRPr lang="en-US" sz="3600" b="1">
              <a:solidFill>
                <a:srgbClr val="C00000"/>
              </a:solidFill>
              <a:latin typeface="Times New Roman" pitchFamily="18" charset="0"/>
              <a:cs typeface="Times New Roman" pitchFamily="18" charset="0"/>
            </a:endParaRPr>
          </a:p>
        </p:txBody>
      </p:sp>
      <p:pic>
        <p:nvPicPr>
          <p:cNvPr id="1026" name="Picture 2" descr="E:\DATA THUY\GIANG DAY\2022\CHUYEN DE 2022-2023\z3530363489731_94ba04739e5649028e68e6e4c515e2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46330"/>
            <a:ext cx="4648200" cy="21540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DATA THUY\GIANG DAY\2022\CHUYEN DE 2022-2023\z3530363472806_c5bf25a54e7dfbebc544451777e138e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697254"/>
            <a:ext cx="4495800" cy="2435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DATA THUY\GIANG DAY\2022\CHUYEN DE 2022-2023\ac5ded42108fd3d18a9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6" y="646331"/>
            <a:ext cx="4495799" cy="20509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DATA THUY\GIANG DAY\2022\CHUYEN DE 2022-2023\z3530363481227_16fa27b6eb4bef4290483f64bce930e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75334"/>
            <a:ext cx="464820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1072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18" y="-416124"/>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9050" y="1371601"/>
            <a:ext cx="2514600" cy="3139321"/>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III.</a:t>
            </a:r>
            <a:r>
              <a:rPr lang="en-US" sz="2200" smtClean="0">
                <a:solidFill>
                  <a:srgbClr val="2602BE"/>
                </a:solidFill>
                <a:latin typeface="Times New Roman" pitchFamily="18" charset="0"/>
                <a:cs typeface="Times New Roman" pitchFamily="18" charset="0"/>
              </a:rPr>
              <a:t> </a:t>
            </a:r>
            <a:r>
              <a:rPr lang="en-US" sz="2200" b="1" smtClean="0">
                <a:solidFill>
                  <a:srgbClr val="2602BE"/>
                </a:solidFill>
                <a:latin typeface="Times New Roman" pitchFamily="18" charset="0"/>
                <a:cs typeface="Times New Roman" pitchFamily="18" charset="0"/>
              </a:rPr>
              <a:t>Những nội dung cơ bản trong tư tưởng, đạo đức, phong cách</a:t>
            </a:r>
          </a:p>
          <a:p>
            <a:pPr algn="ctr"/>
            <a:r>
              <a:rPr lang="en-US" sz="2200" b="1" smtClean="0">
                <a:solidFill>
                  <a:srgbClr val="2602BE"/>
                </a:solidFill>
                <a:latin typeface="Times New Roman" pitchFamily="18" charset="0"/>
                <a:cs typeface="Times New Roman" pitchFamily="18" charset="0"/>
              </a:rPr>
              <a:t>Hồ Chí Minh</a:t>
            </a:r>
          </a:p>
          <a:p>
            <a:pPr algn="ctr"/>
            <a:r>
              <a:rPr lang="en-US" sz="2200" b="1" smtClean="0">
                <a:solidFill>
                  <a:srgbClr val="2602BE"/>
                </a:solidFill>
                <a:latin typeface="Times New Roman" pitchFamily="18" charset="0"/>
                <a:cs typeface="Times New Roman" pitchFamily="18" charset="0"/>
              </a:rPr>
              <a:t>về khát vọng phát triển đất nước phồn vinh, hạnh phúc </a:t>
            </a:r>
            <a:endParaRPr lang="en-US" sz="2200">
              <a:solidFill>
                <a:srgbClr val="2602BE"/>
              </a:solidFill>
              <a:latin typeface="Times New Roman" pitchFamily="18" charset="0"/>
              <a:cs typeface="Times New Roman"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362200" y="9806"/>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HAI</a:t>
            </a:r>
            <a:endParaRPr lang="en-US" altLang="en-US" sz="3600" b="1">
              <a:solidFill>
                <a:srgbClr val="C0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2667005" y="895350"/>
            <a:ext cx="6270495" cy="410032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b="1" dirty="0" err="1" smtClean="0">
                <a:latin typeface="Times New Roman" pitchFamily="18" charset="0"/>
                <a:cs typeface="Times New Roman" pitchFamily="18" charset="0"/>
              </a:rPr>
              <a:t>Khát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vọng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tỉnh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Hậu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Giang</a:t>
            </a:r>
            <a:r>
              <a:rPr lang="en-US" sz="2400" b="1" dirty="0" smtClean="0">
                <a:latin typeface="Times New Roman" pitchFamily="18" charset="0"/>
                <a:cs typeface="Times New Roman" pitchFamily="18" charset="0"/>
              </a:rPr>
              <a:t>: </a:t>
            </a:r>
          </a:p>
          <a:p>
            <a:pPr algn="just"/>
            <a:r>
              <a:rPr lang="en-US" sz="2400" b="1" dirty="0" smtClean="0">
                <a:solidFill>
                  <a:srgbClr val="0E12BE"/>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Quy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hoạch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tỉnh</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Hậu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Giang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giai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đoạn</a:t>
            </a:r>
            <a:r>
              <a:rPr lang="en-US" sz="2400" b="1" dirty="0" smtClean="0">
                <a:solidFill>
                  <a:srgbClr val="FF0000"/>
                </a:solidFill>
                <a:latin typeface="Times New Roman" pitchFamily="18" charset="0"/>
                <a:cs typeface="Times New Roman" pitchFamily="18" charset="0"/>
              </a:rPr>
              <a:t> 2021-2030 </a:t>
            </a:r>
            <a:r>
              <a:rPr lang="en-US" sz="2400" b="1" dirty="0" err="1" smtClean="0">
                <a:solidFill>
                  <a:srgbClr val="FF0000"/>
                </a:solidFill>
                <a:latin typeface="Times New Roman" pitchFamily="18" charset="0"/>
                <a:cs typeface="Times New Roman" pitchFamily="18" charset="0"/>
              </a:rPr>
              <a:t>tầm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nhìn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đến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năm</a:t>
            </a:r>
            <a:r>
              <a:rPr lang="en-US" sz="2400" b="1" dirty="0" smtClean="0">
                <a:solidFill>
                  <a:srgbClr val="FF0000"/>
                </a:solidFill>
                <a:latin typeface="Times New Roman" pitchFamily="18" charset="0"/>
                <a:cs typeface="Times New Roman" pitchFamily="18" charset="0"/>
              </a:rPr>
              <a:t> 2050 (</a:t>
            </a:r>
            <a:r>
              <a:rPr lang="en-US" sz="2400" b="1" dirty="0" err="1" smtClean="0">
                <a:solidFill>
                  <a:srgbClr val="FF0000"/>
                </a:solidFill>
                <a:latin typeface="Times New Roman" pitchFamily="18" charset="0"/>
                <a:cs typeface="Times New Roman" pitchFamily="18" charset="0"/>
              </a:rPr>
              <a:t>tt</a:t>
            </a:r>
            <a:r>
              <a:rPr lang="en-US" sz="2400" b="1" dirty="0" smtClean="0">
                <a:solidFill>
                  <a:srgbClr val="FF0000"/>
                </a:solidFill>
                <a:latin typeface="Times New Roman" pitchFamily="18" charset="0"/>
                <a:cs typeface="Times New Roman" pitchFamily="18" charset="0"/>
              </a:rPr>
              <a:t>):</a:t>
            </a:r>
          </a:p>
          <a:p>
            <a:pPr algn="just"/>
            <a:r>
              <a:rPr lang="en-US" sz="2400" b="1" dirty="0" smtClean="0">
                <a:latin typeface="Times New Roman" pitchFamily="18" charset="0"/>
                <a:cs typeface="Times New Roman" pitchFamily="18" charset="0"/>
              </a:rPr>
              <a:t>       </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Mục</a:t>
            </a:r>
            <a:r>
              <a:rPr lang="en-US" sz="2400" b="1" dirty="0" smtClean="0">
                <a:solidFill>
                  <a:srgbClr val="0070C0"/>
                </a:solidFill>
                <a:latin typeface="Times New Roman" pitchFamily="18" charset="0"/>
                <a:cs typeface="Times New Roman" pitchFamily="18" charset="0"/>
              </a:rPr>
              <a:t> </a:t>
            </a:r>
            <a:r>
              <a:rPr lang="en-US" sz="2400" b="1" dirty="0" err="1" smtClean="0">
                <a:solidFill>
                  <a:srgbClr val="0070C0"/>
                </a:solidFill>
                <a:latin typeface="Times New Roman" pitchFamily="18" charset="0"/>
                <a:cs typeface="Times New Roman" pitchFamily="18" charset="0"/>
              </a:rPr>
              <a:t>tiêu</a:t>
            </a:r>
            <a:r>
              <a:rPr lang="en-US" sz="2400" b="1"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Nâng</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vị</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trí</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xếp</a:t>
            </a:r>
            <a:r>
              <a:rPr lang="en-US" sz="2400" dirty="0" smtClean="0">
                <a:solidFill>
                  <a:srgbClr val="0070C0"/>
                </a:solidFill>
                <a:latin typeface="Times New Roman" pitchFamily="18" charset="0"/>
                <a:cs typeface="Times New Roman" pitchFamily="18" charset="0"/>
              </a:rPr>
              <a:t> </a:t>
            </a:r>
            <a:r>
              <a:rPr lang="en-US" sz="2400" dirty="0" err="1" smtClean="0">
                <a:solidFill>
                  <a:srgbClr val="0070C0"/>
                </a:solidFill>
                <a:latin typeface="Times New Roman" pitchFamily="18" charset="0"/>
                <a:cs typeface="Times New Roman" pitchFamily="18" charset="0"/>
              </a:rPr>
              <a:t>hạng</a:t>
            </a:r>
            <a:r>
              <a:rPr lang="en-US" sz="2400" dirty="0" smtClean="0">
                <a:solidFill>
                  <a:srgbClr val="0070C0"/>
                </a:solidFill>
                <a:latin typeface="Times New Roman" pitchFamily="18" charset="0"/>
                <a:cs typeface="Times New Roman" pitchFamily="18" charset="0"/>
              </a:rPr>
              <a:t>.</a:t>
            </a:r>
          </a:p>
          <a:p>
            <a:pPr algn="just"/>
            <a:r>
              <a:rPr lang="en-US" sz="2400" dirty="0" smtClean="0">
                <a:latin typeface="Times New Roman" pitchFamily="18" charset="0"/>
                <a:cs typeface="Times New Roman" pitchFamily="18" charset="0"/>
              </a:rPr>
              <a:t>       </a:t>
            </a:r>
            <a:r>
              <a:rPr lang="en-US" sz="2400" b="1" dirty="0" smtClean="0">
                <a:solidFill>
                  <a:schemeClr val="accent4">
                    <a:lumMod val="50000"/>
                  </a:schemeClr>
                </a:solidFill>
                <a:latin typeface="Times New Roman" pitchFamily="18" charset="0"/>
                <a:cs typeface="Times New Roman" pitchFamily="18" charset="0"/>
              </a:rPr>
              <a:t>- </a:t>
            </a:r>
            <a:r>
              <a:rPr lang="en-US" sz="2400" b="1" dirty="0" err="1" smtClean="0">
                <a:solidFill>
                  <a:schemeClr val="accent4">
                    <a:lumMod val="50000"/>
                  </a:schemeClr>
                </a:solidFill>
                <a:latin typeface="Times New Roman" pitchFamily="18" charset="0"/>
                <a:cs typeface="Times New Roman" pitchFamily="18" charset="0"/>
              </a:rPr>
              <a:t>Phương</a:t>
            </a:r>
            <a:r>
              <a:rPr lang="en-US" sz="2400" b="1" dirty="0" smtClean="0">
                <a:solidFill>
                  <a:schemeClr val="accent4">
                    <a:lumMod val="50000"/>
                  </a:schemeClr>
                </a:solidFill>
                <a:latin typeface="Times New Roman" pitchFamily="18" charset="0"/>
                <a:cs typeface="Times New Roman" pitchFamily="18" charset="0"/>
              </a:rPr>
              <a:t> </a:t>
            </a:r>
            <a:r>
              <a:rPr lang="en-US" sz="2400" b="1" dirty="0" err="1" smtClean="0">
                <a:solidFill>
                  <a:schemeClr val="accent4">
                    <a:lumMod val="50000"/>
                  </a:schemeClr>
                </a:solidFill>
                <a:latin typeface="Times New Roman" pitchFamily="18" charset="0"/>
                <a:cs typeface="Times New Roman" pitchFamily="18" charset="0"/>
              </a:rPr>
              <a:t>châm</a:t>
            </a:r>
            <a:r>
              <a:rPr lang="en-US" sz="2400" b="1" dirty="0" smtClean="0">
                <a:solidFill>
                  <a:schemeClr val="accent4">
                    <a:lumMod val="50000"/>
                  </a:schemeClr>
                </a:solidFill>
                <a:latin typeface="Times New Roman" pitchFamily="18" charset="0"/>
                <a:cs typeface="Times New Roman" pitchFamily="18" charset="0"/>
              </a:rPr>
              <a:t>, </a:t>
            </a:r>
            <a:r>
              <a:rPr lang="en-US" sz="2400" b="1" dirty="0" err="1" smtClean="0">
                <a:solidFill>
                  <a:schemeClr val="accent4">
                    <a:lumMod val="50000"/>
                  </a:schemeClr>
                </a:solidFill>
                <a:latin typeface="Times New Roman" pitchFamily="18" charset="0"/>
                <a:cs typeface="Times New Roman" pitchFamily="18" charset="0"/>
              </a:rPr>
              <a:t>quan</a:t>
            </a:r>
            <a:r>
              <a:rPr lang="en-US" sz="2400" b="1" dirty="0" smtClean="0">
                <a:solidFill>
                  <a:schemeClr val="accent4">
                    <a:lumMod val="50000"/>
                  </a:schemeClr>
                </a:solidFill>
                <a:latin typeface="Times New Roman" pitchFamily="18" charset="0"/>
                <a:cs typeface="Times New Roman" pitchFamily="18" charset="0"/>
              </a:rPr>
              <a:t> </a:t>
            </a:r>
            <a:r>
              <a:rPr lang="en-US" sz="2400" b="1" dirty="0" err="1" smtClean="0">
                <a:solidFill>
                  <a:schemeClr val="accent4">
                    <a:lumMod val="50000"/>
                  </a:schemeClr>
                </a:solidFill>
                <a:latin typeface="Times New Roman" pitchFamily="18" charset="0"/>
                <a:cs typeface="Times New Roman" pitchFamily="18" charset="0"/>
              </a:rPr>
              <a:t>điểm</a:t>
            </a:r>
            <a:r>
              <a:rPr lang="en-US" sz="2400" b="1" dirty="0" smtClean="0">
                <a:solidFill>
                  <a:schemeClr val="accent4">
                    <a:lumMod val="50000"/>
                  </a:schemeClr>
                </a:solidFill>
                <a:latin typeface="Times New Roman" pitchFamily="18" charset="0"/>
                <a:cs typeface="Times New Roman" pitchFamily="18" charset="0"/>
              </a:rPr>
              <a:t>:</a:t>
            </a:r>
          </a:p>
          <a:p>
            <a:pPr algn="just"/>
            <a:r>
              <a:rPr lang="en-US" sz="2400" b="1" dirty="0" smtClean="0">
                <a:solidFill>
                  <a:schemeClr val="accent4">
                    <a:lumMod val="50000"/>
                  </a:schemeClr>
                </a:solidFill>
                <a:latin typeface="Times New Roman" pitchFamily="18" charset="0"/>
                <a:cs typeface="Times New Roman" pitchFamily="18" charset="0"/>
              </a:rPr>
              <a:t>         + </a:t>
            </a:r>
            <a:r>
              <a:rPr lang="en-US" sz="2400" b="1" dirty="0" err="1" smtClean="0">
                <a:solidFill>
                  <a:schemeClr val="accent4">
                    <a:lumMod val="50000"/>
                  </a:schemeClr>
                </a:solidFill>
                <a:latin typeface="Times New Roman" pitchFamily="18" charset="0"/>
                <a:cs typeface="Times New Roman" pitchFamily="18" charset="0"/>
              </a:rPr>
              <a:t>Một</a:t>
            </a:r>
            <a:r>
              <a:rPr lang="en-US" sz="2400" b="1" dirty="0" smtClean="0">
                <a:solidFill>
                  <a:schemeClr val="accent4">
                    <a:lumMod val="50000"/>
                  </a:schemeClr>
                </a:solidFill>
                <a:latin typeface="Times New Roman" pitchFamily="18" charset="0"/>
                <a:cs typeface="Times New Roman" pitchFamily="18" charset="0"/>
              </a:rPr>
              <a:t> </a:t>
            </a:r>
            <a:r>
              <a:rPr lang="en-US" sz="2400" b="1" dirty="0" err="1" smtClean="0">
                <a:solidFill>
                  <a:schemeClr val="accent4">
                    <a:lumMod val="50000"/>
                  </a:schemeClr>
                </a:solidFill>
                <a:latin typeface="Times New Roman" pitchFamily="18" charset="0"/>
                <a:cs typeface="Times New Roman" pitchFamily="18" charset="0"/>
              </a:rPr>
              <a:t>tâm</a:t>
            </a:r>
            <a:r>
              <a:rPr lang="en-US" sz="2400" b="1" dirty="0" smtClean="0">
                <a:solidFill>
                  <a:schemeClr val="accent4">
                    <a:lumMod val="50000"/>
                  </a:schemeClr>
                </a:solidFill>
                <a:latin typeface="Times New Roman" pitchFamily="18" charset="0"/>
                <a:cs typeface="Times New Roman" pitchFamily="18" charset="0"/>
              </a:rPr>
              <a:t>: </a:t>
            </a:r>
            <a:r>
              <a:rPr lang="en-US" sz="2400" b="1" dirty="0" err="1" smtClean="0">
                <a:solidFill>
                  <a:schemeClr val="accent4">
                    <a:lumMod val="50000"/>
                  </a:schemeClr>
                </a:solidFill>
                <a:latin typeface="Times New Roman" pitchFamily="18" charset="0"/>
                <a:cs typeface="Times New Roman" pitchFamily="18" charset="0"/>
              </a:rPr>
              <a:t>Châu</a:t>
            </a:r>
            <a:r>
              <a:rPr lang="en-US" sz="2400" b="1" dirty="0" smtClean="0">
                <a:solidFill>
                  <a:schemeClr val="accent4">
                    <a:lumMod val="50000"/>
                  </a:schemeClr>
                </a:solidFill>
                <a:latin typeface="Times New Roman" pitchFamily="18" charset="0"/>
                <a:cs typeface="Times New Roman" pitchFamily="18" charset="0"/>
              </a:rPr>
              <a:t> </a:t>
            </a:r>
            <a:r>
              <a:rPr lang="en-US" sz="2400" b="1" dirty="0" err="1" smtClean="0">
                <a:solidFill>
                  <a:schemeClr val="accent4">
                    <a:lumMod val="50000"/>
                  </a:schemeClr>
                </a:solidFill>
                <a:latin typeface="Times New Roman" pitchFamily="18" charset="0"/>
                <a:cs typeface="Times New Roman" pitchFamily="18" charset="0"/>
              </a:rPr>
              <a:t>Thành</a:t>
            </a:r>
            <a:r>
              <a:rPr lang="en-US" sz="2400" b="1" dirty="0" smtClean="0">
                <a:solidFill>
                  <a:schemeClr val="accent4">
                    <a:lumMod val="50000"/>
                  </a:schemeClr>
                </a:solidFill>
                <a:latin typeface="Times New Roman" pitchFamily="18" charset="0"/>
                <a:cs typeface="Times New Roman" pitchFamily="18" charset="0"/>
              </a:rPr>
              <a:t>.</a:t>
            </a:r>
          </a:p>
          <a:p>
            <a:pPr algn="just"/>
            <a:r>
              <a:rPr lang="en-US" sz="2400" b="1" dirty="0" smtClean="0">
                <a:solidFill>
                  <a:schemeClr val="accent4">
                    <a:lumMod val="50000"/>
                  </a:schemeClr>
                </a:solidFill>
                <a:latin typeface="Times New Roman" pitchFamily="18" charset="0"/>
                <a:cs typeface="Times New Roman" pitchFamily="18" charset="0"/>
              </a:rPr>
              <a:t>         + </a:t>
            </a:r>
            <a:r>
              <a:rPr lang="en-US" sz="2400" b="1" dirty="0" err="1" smtClean="0">
                <a:solidFill>
                  <a:schemeClr val="accent4">
                    <a:lumMod val="50000"/>
                  </a:schemeClr>
                </a:solidFill>
                <a:latin typeface="Times New Roman" pitchFamily="18" charset="0"/>
                <a:cs typeface="Times New Roman" pitchFamily="18" charset="0"/>
              </a:rPr>
              <a:t>Hai</a:t>
            </a:r>
            <a:r>
              <a:rPr lang="en-US" sz="2400" b="1" dirty="0" smtClean="0">
                <a:solidFill>
                  <a:schemeClr val="accent4">
                    <a:lumMod val="50000"/>
                  </a:schemeClr>
                </a:solidFill>
                <a:latin typeface="Times New Roman" pitchFamily="18" charset="0"/>
                <a:cs typeface="Times New Roman" pitchFamily="18" charset="0"/>
              </a:rPr>
              <a:t> </a:t>
            </a:r>
            <a:r>
              <a:rPr lang="en-US" sz="2400" b="1" dirty="0" err="1" smtClean="0">
                <a:solidFill>
                  <a:schemeClr val="accent4">
                    <a:lumMod val="50000"/>
                  </a:schemeClr>
                </a:solidFill>
                <a:latin typeface="Times New Roman" pitchFamily="18" charset="0"/>
                <a:cs typeface="Times New Roman" pitchFamily="18" charset="0"/>
              </a:rPr>
              <a:t>tuyến</a:t>
            </a:r>
            <a:r>
              <a:rPr lang="en-US" sz="2400" b="1" dirty="0" smtClean="0">
                <a:solidFill>
                  <a:schemeClr val="accent4">
                    <a:lumMod val="50000"/>
                  </a:schemeClr>
                </a:solidFill>
                <a:latin typeface="Times New Roman" pitchFamily="18" charset="0"/>
                <a:cs typeface="Times New Roman" pitchFamily="18" charset="0"/>
              </a:rPr>
              <a:t>: 2 </a:t>
            </a:r>
            <a:r>
              <a:rPr lang="en-US" sz="2400" b="1" dirty="0" err="1" smtClean="0">
                <a:solidFill>
                  <a:schemeClr val="accent4">
                    <a:lumMod val="50000"/>
                  </a:schemeClr>
                </a:solidFill>
                <a:latin typeface="Times New Roman" pitchFamily="18" charset="0"/>
                <a:cs typeface="Times New Roman" pitchFamily="18" charset="0"/>
              </a:rPr>
              <a:t>tuyến</a:t>
            </a:r>
            <a:r>
              <a:rPr lang="en-US" sz="2400" b="1" dirty="0" smtClean="0">
                <a:solidFill>
                  <a:schemeClr val="accent4">
                    <a:lumMod val="50000"/>
                  </a:schemeClr>
                </a:solidFill>
                <a:latin typeface="Times New Roman" pitchFamily="18" charset="0"/>
                <a:cs typeface="Times New Roman" pitchFamily="18" charset="0"/>
              </a:rPr>
              <a:t> </a:t>
            </a:r>
            <a:r>
              <a:rPr lang="en-US" sz="2400" b="1" dirty="0" err="1" smtClean="0">
                <a:solidFill>
                  <a:schemeClr val="accent4">
                    <a:lumMod val="50000"/>
                  </a:schemeClr>
                </a:solidFill>
                <a:latin typeface="Times New Roman" pitchFamily="18" charset="0"/>
                <a:cs typeface="Times New Roman" pitchFamily="18" charset="0"/>
              </a:rPr>
              <a:t>cao</a:t>
            </a:r>
            <a:r>
              <a:rPr lang="en-US" sz="2400" b="1" dirty="0" smtClean="0">
                <a:solidFill>
                  <a:schemeClr val="accent4">
                    <a:lumMod val="50000"/>
                  </a:schemeClr>
                </a:solidFill>
                <a:latin typeface="Times New Roman" pitchFamily="18" charset="0"/>
                <a:cs typeface="Times New Roman" pitchFamily="18" charset="0"/>
              </a:rPr>
              <a:t> </a:t>
            </a:r>
            <a:r>
              <a:rPr lang="en-US" sz="2400" b="1" dirty="0" err="1" smtClean="0">
                <a:solidFill>
                  <a:schemeClr val="accent4">
                    <a:lumMod val="50000"/>
                  </a:schemeClr>
                </a:solidFill>
                <a:latin typeface="Times New Roman" pitchFamily="18" charset="0"/>
                <a:cs typeface="Times New Roman" pitchFamily="18" charset="0"/>
              </a:rPr>
              <a:t>tốc</a:t>
            </a:r>
            <a:r>
              <a:rPr lang="en-US" sz="2400" b="1" dirty="0" smtClean="0">
                <a:solidFill>
                  <a:schemeClr val="accent4">
                    <a:lumMod val="50000"/>
                  </a:schemeClr>
                </a:solidFill>
                <a:latin typeface="Times New Roman" pitchFamily="18" charset="0"/>
                <a:cs typeface="Times New Roman" pitchFamily="18" charset="0"/>
              </a:rPr>
              <a:t>.</a:t>
            </a:r>
          </a:p>
          <a:p>
            <a:pPr algn="just"/>
            <a:r>
              <a:rPr lang="en-US" sz="2400" b="1" dirty="0" smtClean="0">
                <a:solidFill>
                  <a:schemeClr val="accent4">
                    <a:lumMod val="50000"/>
                  </a:schemeClr>
                </a:solidFill>
                <a:latin typeface="Times New Roman" pitchFamily="18" charset="0"/>
                <a:cs typeface="Times New Roman" pitchFamily="18" charset="0"/>
              </a:rPr>
              <a:t>         + Ba </a:t>
            </a:r>
            <a:r>
              <a:rPr lang="en-US" sz="2400" b="1" dirty="0" err="1" smtClean="0">
                <a:solidFill>
                  <a:schemeClr val="accent4">
                    <a:lumMod val="50000"/>
                  </a:schemeClr>
                </a:solidFill>
                <a:latin typeface="Times New Roman" pitchFamily="18" charset="0"/>
                <a:cs typeface="Times New Roman" pitchFamily="18" charset="0"/>
              </a:rPr>
              <a:t>thành</a:t>
            </a:r>
            <a:r>
              <a:rPr lang="en-US" sz="2400" b="1" dirty="0" smtClean="0">
                <a:solidFill>
                  <a:schemeClr val="accent4">
                    <a:lumMod val="50000"/>
                  </a:schemeClr>
                </a:solidFill>
                <a:latin typeface="Times New Roman" pitchFamily="18" charset="0"/>
                <a:cs typeface="Times New Roman" pitchFamily="18" charset="0"/>
              </a:rPr>
              <a:t>: 3 </a:t>
            </a:r>
            <a:r>
              <a:rPr lang="en-US" sz="2400" b="1" dirty="0" err="1" smtClean="0">
                <a:solidFill>
                  <a:schemeClr val="accent4">
                    <a:lumMod val="50000"/>
                  </a:schemeClr>
                </a:solidFill>
                <a:latin typeface="Times New Roman" pitchFamily="18" charset="0"/>
                <a:cs typeface="Times New Roman" pitchFamily="18" charset="0"/>
              </a:rPr>
              <a:t>thành</a:t>
            </a:r>
            <a:r>
              <a:rPr lang="en-US" sz="2400" b="1" dirty="0" smtClean="0">
                <a:solidFill>
                  <a:schemeClr val="accent4">
                    <a:lumMod val="50000"/>
                  </a:schemeClr>
                </a:solidFill>
                <a:latin typeface="Times New Roman" pitchFamily="18" charset="0"/>
                <a:cs typeface="Times New Roman" pitchFamily="18" charset="0"/>
              </a:rPr>
              <a:t> </a:t>
            </a:r>
            <a:r>
              <a:rPr lang="en-US" sz="2400" b="1" dirty="0" err="1" smtClean="0">
                <a:solidFill>
                  <a:schemeClr val="accent4">
                    <a:lumMod val="50000"/>
                  </a:schemeClr>
                </a:solidFill>
                <a:latin typeface="Times New Roman" pitchFamily="18" charset="0"/>
                <a:cs typeface="Times New Roman" pitchFamily="18" charset="0"/>
              </a:rPr>
              <a:t>phố</a:t>
            </a:r>
            <a:r>
              <a:rPr lang="en-US" sz="2400" b="1" dirty="0" smtClean="0">
                <a:solidFill>
                  <a:schemeClr val="accent4">
                    <a:lumMod val="50000"/>
                  </a:schemeClr>
                </a:solidFill>
                <a:latin typeface="Times New Roman" pitchFamily="18" charset="0"/>
                <a:cs typeface="Times New Roman" pitchFamily="18" charset="0"/>
              </a:rPr>
              <a:t>.</a:t>
            </a:r>
          </a:p>
          <a:p>
            <a:pPr algn="just"/>
            <a:r>
              <a:rPr lang="en-US" sz="2400" b="1" dirty="0" smtClean="0">
                <a:solidFill>
                  <a:schemeClr val="accent4">
                    <a:lumMod val="50000"/>
                  </a:schemeClr>
                </a:solidFill>
                <a:latin typeface="Times New Roman" pitchFamily="18" charset="0"/>
                <a:cs typeface="Times New Roman" pitchFamily="18" charset="0"/>
              </a:rPr>
              <a:t>         + </a:t>
            </a:r>
            <a:r>
              <a:rPr lang="en-US" sz="2400" b="1" dirty="0" err="1" smtClean="0">
                <a:solidFill>
                  <a:schemeClr val="accent4">
                    <a:lumMod val="50000"/>
                  </a:schemeClr>
                </a:solidFill>
                <a:latin typeface="Times New Roman" pitchFamily="18" charset="0"/>
                <a:cs typeface="Times New Roman" pitchFamily="18" charset="0"/>
              </a:rPr>
              <a:t>Bốn</a:t>
            </a:r>
            <a:r>
              <a:rPr lang="en-US" sz="2400" b="1" dirty="0" smtClean="0">
                <a:solidFill>
                  <a:schemeClr val="accent4">
                    <a:lumMod val="50000"/>
                  </a:schemeClr>
                </a:solidFill>
                <a:latin typeface="Times New Roman" pitchFamily="18" charset="0"/>
                <a:cs typeface="Times New Roman" pitchFamily="18" charset="0"/>
              </a:rPr>
              <a:t> </a:t>
            </a:r>
            <a:r>
              <a:rPr lang="en-US" sz="2400" b="1" dirty="0" err="1" smtClean="0">
                <a:solidFill>
                  <a:schemeClr val="accent4">
                    <a:lumMod val="50000"/>
                  </a:schemeClr>
                </a:solidFill>
                <a:latin typeface="Times New Roman" pitchFamily="18" charset="0"/>
                <a:cs typeface="Times New Roman" pitchFamily="18" charset="0"/>
              </a:rPr>
              <a:t>trụ</a:t>
            </a:r>
            <a:r>
              <a:rPr lang="en-US" sz="2400" b="1" dirty="0" smtClean="0">
                <a:solidFill>
                  <a:schemeClr val="accent4">
                    <a:lumMod val="50000"/>
                  </a:schemeClr>
                </a:solidFill>
                <a:latin typeface="Times New Roman" pitchFamily="18" charset="0"/>
                <a:cs typeface="Times New Roman" pitchFamily="18" charset="0"/>
              </a:rPr>
              <a:t>: </a:t>
            </a:r>
            <a:r>
              <a:rPr lang="en-US" sz="2400" b="1" dirty="0" err="1" smtClean="0">
                <a:solidFill>
                  <a:schemeClr val="accent4">
                    <a:lumMod val="50000"/>
                  </a:schemeClr>
                </a:solidFill>
                <a:latin typeface="Times New Roman" pitchFamily="18" charset="0"/>
                <a:cs typeface="Times New Roman" pitchFamily="18" charset="0"/>
              </a:rPr>
              <a:t>theo</a:t>
            </a:r>
            <a:r>
              <a:rPr lang="en-US" sz="2400" b="1" dirty="0" smtClean="0">
                <a:solidFill>
                  <a:schemeClr val="accent4">
                    <a:lumMod val="50000"/>
                  </a:schemeClr>
                </a:solidFill>
                <a:latin typeface="Times New Roman" pitchFamily="18" charset="0"/>
                <a:cs typeface="Times New Roman" pitchFamily="18" charset="0"/>
              </a:rPr>
              <a:t> </a:t>
            </a:r>
            <a:r>
              <a:rPr lang="en-US" sz="2400" b="1" dirty="0" err="1" smtClean="0">
                <a:solidFill>
                  <a:schemeClr val="accent4">
                    <a:lumMod val="50000"/>
                  </a:schemeClr>
                </a:solidFill>
                <a:latin typeface="Times New Roman" pitchFamily="18" charset="0"/>
                <a:cs typeface="Times New Roman" pitchFamily="18" charset="0"/>
              </a:rPr>
              <a:t>Nghị</a:t>
            </a:r>
            <a:r>
              <a:rPr lang="en-US" sz="2400" b="1" dirty="0" smtClean="0">
                <a:solidFill>
                  <a:schemeClr val="accent4">
                    <a:lumMod val="50000"/>
                  </a:schemeClr>
                </a:solidFill>
                <a:latin typeface="Times New Roman" pitchFamily="18" charset="0"/>
                <a:cs typeface="Times New Roman" pitchFamily="18" charset="0"/>
              </a:rPr>
              <a:t> </a:t>
            </a:r>
            <a:r>
              <a:rPr lang="en-US" sz="2400" b="1" dirty="0" err="1" smtClean="0">
                <a:solidFill>
                  <a:schemeClr val="accent4">
                    <a:lumMod val="50000"/>
                  </a:schemeClr>
                </a:solidFill>
                <a:latin typeface="Times New Roman" pitchFamily="18" charset="0"/>
                <a:cs typeface="Times New Roman" pitchFamily="18" charset="0"/>
              </a:rPr>
              <a:t>quyết</a:t>
            </a:r>
            <a:r>
              <a:rPr lang="en-US" sz="2400" b="1" dirty="0" smtClean="0">
                <a:solidFill>
                  <a:schemeClr val="accent4">
                    <a:lumMod val="50000"/>
                  </a:schemeClr>
                </a:solidFill>
                <a:latin typeface="Times New Roman" pitchFamily="18" charset="0"/>
                <a:cs typeface="Times New Roman" pitchFamily="18" charset="0"/>
              </a:rPr>
              <a:t> 04.</a:t>
            </a:r>
          </a:p>
          <a:p>
            <a:pPr algn="just"/>
            <a:r>
              <a:rPr lang="en-US" sz="2400" b="1" dirty="0" smtClean="0">
                <a:solidFill>
                  <a:schemeClr val="accent4">
                    <a:lumMod val="50000"/>
                  </a:schemeClr>
                </a:solidFill>
                <a:latin typeface="Times New Roman" pitchFamily="18" charset="0"/>
                <a:cs typeface="Times New Roman" pitchFamily="18" charset="0"/>
              </a:rPr>
              <a:t>         + </a:t>
            </a:r>
            <a:r>
              <a:rPr lang="en-US" sz="2400" b="1" dirty="0" err="1" smtClean="0">
                <a:solidFill>
                  <a:schemeClr val="accent4">
                    <a:lumMod val="50000"/>
                  </a:schemeClr>
                </a:solidFill>
                <a:latin typeface="Times New Roman" pitchFamily="18" charset="0"/>
                <a:cs typeface="Times New Roman" pitchFamily="18" charset="0"/>
              </a:rPr>
              <a:t>Năm</a:t>
            </a:r>
            <a:r>
              <a:rPr lang="en-US" sz="2400" b="1" dirty="0" smtClean="0">
                <a:solidFill>
                  <a:schemeClr val="accent4">
                    <a:lumMod val="50000"/>
                  </a:schemeClr>
                </a:solidFill>
                <a:latin typeface="Times New Roman" pitchFamily="18" charset="0"/>
                <a:cs typeface="Times New Roman" pitchFamily="18" charset="0"/>
              </a:rPr>
              <a:t> </a:t>
            </a:r>
            <a:r>
              <a:rPr lang="en-US" sz="2400" b="1" dirty="0" err="1" smtClean="0">
                <a:solidFill>
                  <a:schemeClr val="accent4">
                    <a:lumMod val="50000"/>
                  </a:schemeClr>
                </a:solidFill>
                <a:latin typeface="Times New Roman" pitchFamily="18" charset="0"/>
                <a:cs typeface="Times New Roman" pitchFamily="18" charset="0"/>
              </a:rPr>
              <a:t>trọng</a:t>
            </a:r>
            <a:r>
              <a:rPr lang="en-US" sz="2400" b="1" dirty="0" smtClean="0">
                <a:solidFill>
                  <a:schemeClr val="accent4">
                    <a:lumMod val="50000"/>
                  </a:schemeClr>
                </a:solidFill>
                <a:latin typeface="Times New Roman" pitchFamily="18" charset="0"/>
                <a:cs typeface="Times New Roman" pitchFamily="18" charset="0"/>
              </a:rPr>
              <a:t> </a:t>
            </a:r>
            <a:r>
              <a:rPr lang="en-US" sz="2400" b="1" dirty="0" err="1" smtClean="0">
                <a:solidFill>
                  <a:schemeClr val="accent4">
                    <a:lumMod val="50000"/>
                  </a:schemeClr>
                </a:solidFill>
                <a:latin typeface="Times New Roman" pitchFamily="18" charset="0"/>
                <a:cs typeface="Times New Roman" pitchFamily="18" charset="0"/>
              </a:rPr>
              <a:t>tâm</a:t>
            </a:r>
            <a:r>
              <a:rPr lang="en-US" sz="2400" b="1" dirty="0" smtClean="0">
                <a:solidFill>
                  <a:schemeClr val="accent4">
                    <a:lumMod val="50000"/>
                  </a:schemeClr>
                </a:solidFill>
                <a:latin typeface="Times New Roman" pitchFamily="18" charset="0"/>
                <a:cs typeface="Times New Roman" pitchFamily="18" charset="0"/>
              </a:rPr>
              <a:t>.</a:t>
            </a:r>
            <a:endParaRPr lang="en-US" sz="2400" dirty="0" smtClean="0">
              <a:solidFill>
                <a:srgbClr val="0E12BE"/>
              </a:solidFill>
              <a:latin typeface="Times New Roman" pitchFamily="18" charset="0"/>
              <a:cs typeface="Times New Roman" pitchFamily="18" charset="0"/>
            </a:endParaRPr>
          </a:p>
        </p:txBody>
      </p:sp>
    </p:spTree>
    <p:extLst>
      <p:ext uri="{BB962C8B-B14F-4D97-AF65-F5344CB8AC3E}">
        <p14:creationId xmlns:p14="http://schemas.microsoft.com/office/powerpoint/2010/main" val="213540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8" end="8"/>
                                            </p:txEl>
                                          </p:spTgt>
                                        </p:tgtEl>
                                        <p:attrNameLst>
                                          <p:attrName>style.visibility</p:attrName>
                                        </p:attrNameLst>
                                      </p:cBhvr>
                                      <p:to>
                                        <p:strVal val="visible"/>
                                      </p:to>
                                    </p:set>
                                    <p:animEffect transition="in" filter="fade">
                                      <p:cBhvr>
                                        <p:cTn id="7" dur="1000"/>
                                        <p:tgtEl>
                                          <p:spTgt spid="8">
                                            <p:txEl>
                                              <p:pRg st="8" end="8"/>
                                            </p:txEl>
                                          </p:spTgt>
                                        </p:tgtEl>
                                      </p:cBhvr>
                                    </p:animEffect>
                                    <p:anim calcmode="lin" valueType="num">
                                      <p:cBhvr>
                                        <p:cTn id="8"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18" y="-416124"/>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9050" y="1390651"/>
            <a:ext cx="2514600" cy="3139321"/>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III.</a:t>
            </a:r>
            <a:r>
              <a:rPr lang="en-US" sz="2200" smtClean="0">
                <a:solidFill>
                  <a:srgbClr val="2602BE"/>
                </a:solidFill>
                <a:latin typeface="Times New Roman" pitchFamily="18" charset="0"/>
                <a:cs typeface="Times New Roman" pitchFamily="18" charset="0"/>
              </a:rPr>
              <a:t> </a:t>
            </a:r>
            <a:r>
              <a:rPr lang="en-US" sz="2200" b="1" smtClean="0">
                <a:solidFill>
                  <a:srgbClr val="2602BE"/>
                </a:solidFill>
                <a:latin typeface="Times New Roman" pitchFamily="18" charset="0"/>
                <a:cs typeface="Times New Roman" pitchFamily="18" charset="0"/>
              </a:rPr>
              <a:t>Những nội dung cơ bản trong tư tưởng, đạo đức, phong cách</a:t>
            </a:r>
          </a:p>
          <a:p>
            <a:pPr algn="ctr"/>
            <a:r>
              <a:rPr lang="en-US" sz="2200" b="1" smtClean="0">
                <a:solidFill>
                  <a:srgbClr val="2602BE"/>
                </a:solidFill>
                <a:latin typeface="Times New Roman" pitchFamily="18" charset="0"/>
                <a:cs typeface="Times New Roman" pitchFamily="18" charset="0"/>
              </a:rPr>
              <a:t>Hồ Chí Minh</a:t>
            </a:r>
          </a:p>
          <a:p>
            <a:pPr algn="ctr"/>
            <a:r>
              <a:rPr lang="en-US" sz="2200" b="1" smtClean="0">
                <a:solidFill>
                  <a:srgbClr val="2602BE"/>
                </a:solidFill>
                <a:latin typeface="Times New Roman" pitchFamily="18" charset="0"/>
                <a:cs typeface="Times New Roman" pitchFamily="18" charset="0"/>
              </a:rPr>
              <a:t>về khát vọng phát triển đất nước phồn vinh, hạnh phúc </a:t>
            </a:r>
            <a:endParaRPr lang="en-US" sz="2200">
              <a:solidFill>
                <a:srgbClr val="2602BE"/>
              </a:solidFill>
              <a:latin typeface="Times New Roman" pitchFamily="18" charset="0"/>
              <a:cs typeface="Times New Roman"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362200" y="9806"/>
            <a:ext cx="6781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smtClean="0">
                <a:solidFill>
                  <a:srgbClr val="C00000"/>
                </a:solidFill>
                <a:latin typeface="Times New Roman" panose="02020603050405020304" pitchFamily="18" charset="0"/>
                <a:cs typeface="Times New Roman" panose="02020603050405020304" pitchFamily="18" charset="0"/>
              </a:rPr>
              <a:t>PHẦN THỨ HAI</a:t>
            </a:r>
            <a:endParaRPr lang="en-US" altLang="en-US" sz="3200" b="1">
              <a:solidFill>
                <a:srgbClr val="C0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2743200" y="742950"/>
            <a:ext cx="6270495" cy="428747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000" b="1" dirty="0" err="1" smtClean="0">
                <a:latin typeface="Times New Roman" pitchFamily="18" charset="0"/>
                <a:cs typeface="Times New Roman" pitchFamily="18" charset="0"/>
              </a:rPr>
              <a:t>Khát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vọng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của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tỉnh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Hậu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Giang</a:t>
            </a:r>
            <a:r>
              <a:rPr lang="en-US" sz="2000" b="1" dirty="0" smtClean="0">
                <a:latin typeface="Times New Roman" pitchFamily="18" charset="0"/>
                <a:cs typeface="Times New Roman" pitchFamily="18" charset="0"/>
              </a:rPr>
              <a:t>: </a:t>
            </a:r>
          </a:p>
          <a:p>
            <a:pPr algn="just"/>
            <a:r>
              <a:rPr lang="en-US" sz="2000" b="1" dirty="0">
                <a:solidFill>
                  <a:srgbClr val="0E12BE"/>
                </a:solidFill>
                <a:latin typeface="Times New Roman" pitchFamily="18" charset="0"/>
                <a:cs typeface="Times New Roman" pitchFamily="18" charset="0"/>
              </a:rPr>
              <a:t> </a:t>
            </a:r>
            <a:r>
              <a:rPr lang="en-US" sz="2000" b="1" dirty="0" smtClean="0">
                <a:solidFill>
                  <a:srgbClr val="0E12BE"/>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Quy</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hoạch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tỉnh</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Hậu</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Giang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giai</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đoạn</a:t>
            </a:r>
            <a:r>
              <a:rPr lang="en-US" sz="2000" b="1" dirty="0" smtClean="0">
                <a:solidFill>
                  <a:srgbClr val="FF0000"/>
                </a:solidFill>
                <a:latin typeface="Times New Roman" pitchFamily="18" charset="0"/>
                <a:cs typeface="Times New Roman" pitchFamily="18" charset="0"/>
              </a:rPr>
              <a:t> 2021-2030 </a:t>
            </a:r>
            <a:r>
              <a:rPr lang="en-US" sz="2000" b="1" dirty="0" err="1" smtClean="0">
                <a:solidFill>
                  <a:srgbClr val="FF0000"/>
                </a:solidFill>
                <a:latin typeface="Times New Roman" pitchFamily="18" charset="0"/>
                <a:cs typeface="Times New Roman" pitchFamily="18" charset="0"/>
              </a:rPr>
              <a:t>tầm</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nhìn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đến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năm</a:t>
            </a:r>
            <a:r>
              <a:rPr lang="en-US" sz="2000" b="1" dirty="0" smtClean="0">
                <a:solidFill>
                  <a:srgbClr val="FF0000"/>
                </a:solidFill>
                <a:latin typeface="Times New Roman" pitchFamily="18" charset="0"/>
                <a:cs typeface="Times New Roman" pitchFamily="18" charset="0"/>
              </a:rPr>
              <a:t> 2050 (</a:t>
            </a:r>
            <a:r>
              <a:rPr lang="en-US" sz="2000" b="1" dirty="0" err="1" smtClean="0">
                <a:solidFill>
                  <a:srgbClr val="FF0000"/>
                </a:solidFill>
                <a:latin typeface="Times New Roman" pitchFamily="18" charset="0"/>
                <a:cs typeface="Times New Roman" pitchFamily="18" charset="0"/>
              </a:rPr>
              <a:t>tt</a:t>
            </a:r>
            <a:r>
              <a:rPr lang="en-US" sz="2000" b="1" dirty="0" smtClean="0">
                <a:solidFill>
                  <a:srgbClr val="FF0000"/>
                </a:solidFill>
                <a:latin typeface="Times New Roman" pitchFamily="18" charset="0"/>
                <a:cs typeface="Times New Roman" pitchFamily="18" charset="0"/>
              </a:rPr>
              <a:t>):</a:t>
            </a:r>
          </a:p>
          <a:p>
            <a:pPr algn="just"/>
            <a:r>
              <a:rPr lang="en-US" sz="2000" b="1" dirty="0" smtClean="0">
                <a:latin typeface="Times New Roman" pitchFamily="18" charset="0"/>
                <a:cs typeface="Times New Roman" pitchFamily="18" charset="0"/>
              </a:rPr>
              <a:t>       </a:t>
            </a:r>
            <a:r>
              <a:rPr lang="en-US" sz="2000" b="1" dirty="0" smtClean="0">
                <a:solidFill>
                  <a:schemeClr val="accent4">
                    <a:lumMod val="50000"/>
                  </a:schemeClr>
                </a:solidFill>
                <a:latin typeface="Times New Roman" pitchFamily="18" charset="0"/>
                <a:cs typeface="Times New Roman" pitchFamily="18" charset="0"/>
              </a:rPr>
              <a:t>  </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Năm</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trọng</a:t>
            </a:r>
            <a:r>
              <a:rPr lang="en-US" sz="2000" b="1" dirty="0" smtClean="0">
                <a:solidFill>
                  <a:srgbClr val="C00000"/>
                </a:solidFill>
                <a:latin typeface="Times New Roman" pitchFamily="18" charset="0"/>
                <a:cs typeface="Times New Roman" pitchFamily="18" charset="0"/>
              </a:rPr>
              <a:t> </a:t>
            </a:r>
            <a:r>
              <a:rPr lang="en-US" sz="2000" b="1" dirty="0" err="1" smtClean="0">
                <a:solidFill>
                  <a:srgbClr val="C00000"/>
                </a:solidFill>
                <a:latin typeface="Times New Roman" pitchFamily="18" charset="0"/>
                <a:cs typeface="Times New Roman" pitchFamily="18" charset="0"/>
              </a:rPr>
              <a:t>tâm</a:t>
            </a:r>
            <a:r>
              <a:rPr lang="en-US" sz="2000" b="1" dirty="0" smtClean="0">
                <a:solidFill>
                  <a:srgbClr val="C00000"/>
                </a:solidFill>
                <a:latin typeface="Times New Roman" pitchFamily="18" charset="0"/>
                <a:cs typeface="Times New Roman" pitchFamily="18" charset="0"/>
              </a:rPr>
              <a:t>:</a:t>
            </a:r>
          </a:p>
          <a:p>
            <a:pPr algn="just"/>
            <a:r>
              <a:rPr lang="en-US" sz="2000" b="1" dirty="0">
                <a:solidFill>
                  <a:srgbClr val="0E12BE"/>
                </a:solidFill>
                <a:latin typeface="Times New Roman" pitchFamily="18" charset="0"/>
                <a:cs typeface="Times New Roman" pitchFamily="18" charset="0"/>
              </a:rPr>
              <a:t> </a:t>
            </a:r>
            <a:r>
              <a:rPr lang="en-US" sz="2000" b="1" dirty="0" smtClean="0">
                <a:solidFill>
                  <a:srgbClr val="0E12BE"/>
                </a:solidFill>
                <a:latin typeface="Times New Roman" pitchFamily="18" charset="0"/>
                <a:cs typeface="Times New Roman" pitchFamily="18" charset="0"/>
              </a:rPr>
              <a:t>         (1) </a:t>
            </a:r>
            <a:r>
              <a:rPr lang="en-US" sz="2000" b="1" dirty="0" err="1" smtClean="0">
                <a:solidFill>
                  <a:srgbClr val="0E12BE"/>
                </a:solidFill>
                <a:latin typeface="Times New Roman" pitchFamily="18" charset="0"/>
                <a:cs typeface="Times New Roman" pitchFamily="18" charset="0"/>
              </a:rPr>
              <a:t>Hoàn</a:t>
            </a:r>
            <a:r>
              <a:rPr lang="en-US" sz="2000" b="1" dirty="0" smtClean="0">
                <a:solidFill>
                  <a:srgbClr val="0E12BE"/>
                </a:solidFill>
                <a:latin typeface="Times New Roman" pitchFamily="18" charset="0"/>
                <a:cs typeface="Times New Roman" pitchFamily="18" charset="0"/>
              </a:rPr>
              <a:t> </a:t>
            </a:r>
            <a:r>
              <a:rPr lang="en-US" sz="2000" b="1" dirty="0" err="1" smtClean="0">
                <a:solidFill>
                  <a:srgbClr val="0E12BE"/>
                </a:solidFill>
                <a:latin typeface="Times New Roman" pitchFamily="18" charset="0"/>
                <a:cs typeface="Times New Roman" pitchFamily="18" charset="0"/>
              </a:rPr>
              <a:t>chỉnh</a:t>
            </a:r>
            <a:r>
              <a:rPr lang="en-US" sz="2000" b="1" dirty="0" smtClean="0">
                <a:solidFill>
                  <a:srgbClr val="0E12BE"/>
                </a:solidFill>
                <a:latin typeface="Times New Roman" pitchFamily="18" charset="0"/>
                <a:cs typeface="Times New Roman" pitchFamily="18" charset="0"/>
              </a:rPr>
              <a:t> </a:t>
            </a:r>
            <a:r>
              <a:rPr lang="en-US" sz="2000" b="1" dirty="0" err="1" smtClean="0">
                <a:solidFill>
                  <a:srgbClr val="0E12BE"/>
                </a:solidFill>
                <a:latin typeface="Times New Roman" pitchFamily="18" charset="0"/>
                <a:cs typeface="Times New Roman" pitchFamily="18" charset="0"/>
              </a:rPr>
              <a:t>thể</a:t>
            </a:r>
            <a:r>
              <a:rPr lang="en-US" sz="2000" b="1" dirty="0" smtClean="0">
                <a:solidFill>
                  <a:srgbClr val="0E12BE"/>
                </a:solidFill>
                <a:latin typeface="Times New Roman" pitchFamily="18" charset="0"/>
                <a:cs typeface="Times New Roman" pitchFamily="18" charset="0"/>
              </a:rPr>
              <a:t> </a:t>
            </a:r>
            <a:r>
              <a:rPr lang="en-US" sz="2000" b="1" dirty="0" err="1" smtClean="0">
                <a:solidFill>
                  <a:srgbClr val="0E12BE"/>
                </a:solidFill>
                <a:latin typeface="Times New Roman" pitchFamily="18" charset="0"/>
                <a:cs typeface="Times New Roman" pitchFamily="18" charset="0"/>
              </a:rPr>
              <a:t>chế</a:t>
            </a:r>
            <a:r>
              <a:rPr lang="en-US" sz="2000" b="1" dirty="0" smtClean="0">
                <a:solidFill>
                  <a:srgbClr val="0E12BE"/>
                </a:solidFill>
                <a:latin typeface="Times New Roman" pitchFamily="18" charset="0"/>
                <a:cs typeface="Times New Roman" pitchFamily="18" charset="0"/>
              </a:rPr>
              <a:t>, </a:t>
            </a:r>
            <a:r>
              <a:rPr lang="en-US" sz="2000" b="1" dirty="0" err="1" smtClean="0">
                <a:solidFill>
                  <a:srgbClr val="0E12BE"/>
                </a:solidFill>
                <a:latin typeface="Times New Roman" pitchFamily="18" charset="0"/>
                <a:cs typeface="Times New Roman" pitchFamily="18" charset="0"/>
              </a:rPr>
              <a:t>chính</a:t>
            </a:r>
            <a:r>
              <a:rPr lang="en-US" sz="2000" b="1" dirty="0" smtClean="0">
                <a:solidFill>
                  <a:srgbClr val="0E12BE"/>
                </a:solidFill>
                <a:latin typeface="Times New Roman" pitchFamily="18" charset="0"/>
                <a:cs typeface="Times New Roman" pitchFamily="18" charset="0"/>
              </a:rPr>
              <a:t> </a:t>
            </a:r>
            <a:r>
              <a:rPr lang="en-US" sz="2000" b="1" dirty="0" err="1" smtClean="0">
                <a:solidFill>
                  <a:srgbClr val="0E12BE"/>
                </a:solidFill>
                <a:latin typeface="Times New Roman" pitchFamily="18" charset="0"/>
                <a:cs typeface="Times New Roman" pitchFamily="18" charset="0"/>
              </a:rPr>
              <a:t>sách</a:t>
            </a:r>
            <a:r>
              <a:rPr lang="en-US" sz="2000" b="1" dirty="0" smtClean="0">
                <a:solidFill>
                  <a:srgbClr val="0E12BE"/>
                </a:solidFill>
                <a:latin typeface="Times New Roman" pitchFamily="18" charset="0"/>
                <a:cs typeface="Times New Roman" pitchFamily="18" charset="0"/>
              </a:rPr>
              <a:t>;</a:t>
            </a:r>
          </a:p>
          <a:p>
            <a:pPr algn="just"/>
            <a:r>
              <a:rPr lang="en-US" sz="2000" b="1" dirty="0">
                <a:solidFill>
                  <a:schemeClr val="accent4">
                    <a:lumMod val="50000"/>
                  </a:schemeClr>
                </a:solidFill>
                <a:latin typeface="Times New Roman" pitchFamily="18" charset="0"/>
                <a:cs typeface="Times New Roman" pitchFamily="18" charset="0"/>
              </a:rPr>
              <a:t> </a:t>
            </a:r>
            <a:r>
              <a:rPr lang="en-US" sz="2000" b="1" dirty="0" smtClean="0">
                <a:solidFill>
                  <a:schemeClr val="accent4">
                    <a:lumMod val="50000"/>
                  </a:schemeClr>
                </a:solidFill>
                <a:latin typeface="Times New Roman" pitchFamily="18" charset="0"/>
                <a:cs typeface="Times New Roman" pitchFamily="18" charset="0"/>
              </a:rPr>
              <a:t>          </a:t>
            </a:r>
            <a:r>
              <a:rPr lang="en-US" sz="2000" b="1" dirty="0" smtClean="0">
                <a:solidFill>
                  <a:srgbClr val="FF9900"/>
                </a:solidFill>
                <a:latin typeface="Times New Roman" pitchFamily="18" charset="0"/>
                <a:cs typeface="Times New Roman" pitchFamily="18" charset="0"/>
              </a:rPr>
              <a:t>(2) </a:t>
            </a:r>
            <a:r>
              <a:rPr lang="en-US" sz="2000" b="1" dirty="0" err="1" smtClean="0">
                <a:solidFill>
                  <a:srgbClr val="FF9900"/>
                </a:solidFill>
                <a:latin typeface="Times New Roman" pitchFamily="18" charset="0"/>
                <a:cs typeface="Times New Roman" pitchFamily="18" charset="0"/>
              </a:rPr>
              <a:t>Phát</a:t>
            </a:r>
            <a:r>
              <a:rPr lang="en-US" sz="2000" b="1" dirty="0" smtClean="0">
                <a:solidFill>
                  <a:srgbClr val="FF9900"/>
                </a:solidFill>
                <a:latin typeface="Times New Roman" pitchFamily="18" charset="0"/>
                <a:cs typeface="Times New Roman" pitchFamily="18" charset="0"/>
              </a:rPr>
              <a:t> </a:t>
            </a:r>
            <a:r>
              <a:rPr lang="en-US" sz="2000" b="1" dirty="0" err="1" smtClean="0">
                <a:solidFill>
                  <a:srgbClr val="FF9900"/>
                </a:solidFill>
                <a:latin typeface="Times New Roman" pitchFamily="18" charset="0"/>
                <a:cs typeface="Times New Roman" pitchFamily="18" charset="0"/>
              </a:rPr>
              <a:t>triển</a:t>
            </a:r>
            <a:r>
              <a:rPr lang="en-US" sz="2000" b="1" dirty="0" smtClean="0">
                <a:solidFill>
                  <a:srgbClr val="FF9900"/>
                </a:solidFill>
                <a:latin typeface="Times New Roman" pitchFamily="18" charset="0"/>
                <a:cs typeface="Times New Roman" pitchFamily="18" charset="0"/>
              </a:rPr>
              <a:t> </a:t>
            </a:r>
            <a:r>
              <a:rPr lang="en-US" sz="2000" b="1" dirty="0" err="1" smtClean="0">
                <a:solidFill>
                  <a:srgbClr val="FF9900"/>
                </a:solidFill>
                <a:latin typeface="Times New Roman" pitchFamily="18" charset="0"/>
                <a:cs typeface="Times New Roman" pitchFamily="18" charset="0"/>
              </a:rPr>
              <a:t>nguồn</a:t>
            </a:r>
            <a:r>
              <a:rPr lang="en-US" sz="2000" b="1" dirty="0" smtClean="0">
                <a:solidFill>
                  <a:srgbClr val="FF9900"/>
                </a:solidFill>
                <a:latin typeface="Times New Roman" pitchFamily="18" charset="0"/>
                <a:cs typeface="Times New Roman" pitchFamily="18" charset="0"/>
              </a:rPr>
              <a:t> </a:t>
            </a:r>
            <a:r>
              <a:rPr lang="en-US" sz="2000" b="1" dirty="0" err="1" smtClean="0">
                <a:solidFill>
                  <a:srgbClr val="FF9900"/>
                </a:solidFill>
                <a:latin typeface="Times New Roman" pitchFamily="18" charset="0"/>
                <a:cs typeface="Times New Roman" pitchFamily="18" charset="0"/>
              </a:rPr>
              <a:t>nhận</a:t>
            </a:r>
            <a:r>
              <a:rPr lang="en-US" sz="2000" b="1" dirty="0" smtClean="0">
                <a:solidFill>
                  <a:srgbClr val="FF9900"/>
                </a:solidFill>
                <a:latin typeface="Times New Roman" pitchFamily="18" charset="0"/>
                <a:cs typeface="Times New Roman" pitchFamily="18" charset="0"/>
              </a:rPr>
              <a:t> </a:t>
            </a:r>
            <a:r>
              <a:rPr lang="en-US" sz="2000" b="1" dirty="0" err="1" smtClean="0">
                <a:solidFill>
                  <a:srgbClr val="FF9900"/>
                </a:solidFill>
                <a:latin typeface="Times New Roman" pitchFamily="18" charset="0"/>
                <a:cs typeface="Times New Roman" pitchFamily="18" charset="0"/>
              </a:rPr>
              <a:t>lực</a:t>
            </a:r>
            <a:r>
              <a:rPr lang="en-US" sz="2000" b="1" dirty="0" smtClean="0">
                <a:solidFill>
                  <a:srgbClr val="FF9900"/>
                </a:solidFill>
                <a:latin typeface="Times New Roman" pitchFamily="18" charset="0"/>
                <a:cs typeface="Times New Roman" pitchFamily="18" charset="0"/>
              </a:rPr>
              <a:t> </a:t>
            </a:r>
            <a:r>
              <a:rPr lang="en-US" sz="2000" b="1" dirty="0" err="1" smtClean="0">
                <a:solidFill>
                  <a:srgbClr val="FF9900"/>
                </a:solidFill>
                <a:latin typeface="Times New Roman" pitchFamily="18" charset="0"/>
                <a:cs typeface="Times New Roman" pitchFamily="18" charset="0"/>
              </a:rPr>
              <a:t>chất</a:t>
            </a:r>
            <a:r>
              <a:rPr lang="en-US" sz="2000" b="1" dirty="0" smtClean="0">
                <a:solidFill>
                  <a:srgbClr val="FF9900"/>
                </a:solidFill>
                <a:latin typeface="Times New Roman" pitchFamily="18" charset="0"/>
                <a:cs typeface="Times New Roman" pitchFamily="18" charset="0"/>
              </a:rPr>
              <a:t> </a:t>
            </a:r>
            <a:r>
              <a:rPr lang="en-US" sz="2000" b="1" dirty="0" err="1" smtClean="0">
                <a:solidFill>
                  <a:srgbClr val="FF9900"/>
                </a:solidFill>
                <a:latin typeface="Times New Roman" pitchFamily="18" charset="0"/>
                <a:cs typeface="Times New Roman" pitchFamily="18" charset="0"/>
              </a:rPr>
              <a:t>lượng</a:t>
            </a:r>
            <a:r>
              <a:rPr lang="en-US" sz="2000" b="1" dirty="0" smtClean="0">
                <a:solidFill>
                  <a:srgbClr val="FF9900"/>
                </a:solidFill>
                <a:latin typeface="Times New Roman" pitchFamily="18" charset="0"/>
                <a:cs typeface="Times New Roman" pitchFamily="18" charset="0"/>
              </a:rPr>
              <a:t> </a:t>
            </a:r>
            <a:r>
              <a:rPr lang="en-US" sz="2000" b="1" dirty="0" err="1" smtClean="0">
                <a:solidFill>
                  <a:srgbClr val="FF9900"/>
                </a:solidFill>
                <a:latin typeface="Times New Roman" pitchFamily="18" charset="0"/>
                <a:cs typeface="Times New Roman" pitchFamily="18" charset="0"/>
              </a:rPr>
              <a:t>phục</a:t>
            </a:r>
            <a:r>
              <a:rPr lang="en-US" sz="2000" b="1" dirty="0" smtClean="0">
                <a:solidFill>
                  <a:srgbClr val="FF9900"/>
                </a:solidFill>
                <a:latin typeface="Times New Roman" pitchFamily="18" charset="0"/>
                <a:cs typeface="Times New Roman" pitchFamily="18" charset="0"/>
              </a:rPr>
              <a:t> </a:t>
            </a:r>
            <a:r>
              <a:rPr lang="en-US" sz="2000" b="1" dirty="0" err="1" smtClean="0">
                <a:solidFill>
                  <a:srgbClr val="FF9900"/>
                </a:solidFill>
                <a:latin typeface="Times New Roman" pitchFamily="18" charset="0"/>
                <a:cs typeface="Times New Roman" pitchFamily="18" charset="0"/>
              </a:rPr>
              <a:t>vụ</a:t>
            </a:r>
            <a:r>
              <a:rPr lang="en-US" sz="2000" b="1" dirty="0" smtClean="0">
                <a:solidFill>
                  <a:srgbClr val="FF9900"/>
                </a:solidFill>
                <a:latin typeface="Times New Roman" pitchFamily="18" charset="0"/>
                <a:cs typeface="Times New Roman" pitchFamily="18" charset="0"/>
              </a:rPr>
              <a:t> </a:t>
            </a:r>
            <a:r>
              <a:rPr lang="en-US" sz="2000" b="1" dirty="0" err="1" smtClean="0">
                <a:solidFill>
                  <a:srgbClr val="FF9900"/>
                </a:solidFill>
                <a:latin typeface="Times New Roman" pitchFamily="18" charset="0"/>
                <a:cs typeface="Times New Roman" pitchFamily="18" charset="0"/>
              </a:rPr>
              <a:t>các</a:t>
            </a:r>
            <a:r>
              <a:rPr lang="en-US" sz="2000" b="1" dirty="0" smtClean="0">
                <a:solidFill>
                  <a:srgbClr val="FF9900"/>
                </a:solidFill>
                <a:latin typeface="Times New Roman" pitchFamily="18" charset="0"/>
                <a:cs typeface="Times New Roman" pitchFamily="18" charset="0"/>
              </a:rPr>
              <a:t> </a:t>
            </a:r>
            <a:r>
              <a:rPr lang="en-US" sz="2000" b="1" dirty="0" err="1" smtClean="0">
                <a:solidFill>
                  <a:srgbClr val="FF9900"/>
                </a:solidFill>
                <a:latin typeface="Times New Roman" pitchFamily="18" charset="0"/>
                <a:cs typeface="Times New Roman" pitchFamily="18" charset="0"/>
              </a:rPr>
              <a:t>lĩnh</a:t>
            </a:r>
            <a:r>
              <a:rPr lang="en-US" sz="2000" b="1" dirty="0" smtClean="0">
                <a:solidFill>
                  <a:srgbClr val="FF9900"/>
                </a:solidFill>
                <a:latin typeface="Times New Roman" pitchFamily="18" charset="0"/>
                <a:cs typeface="Times New Roman" pitchFamily="18" charset="0"/>
              </a:rPr>
              <a:t> </a:t>
            </a:r>
            <a:r>
              <a:rPr lang="en-US" sz="2000" b="1" dirty="0" err="1" smtClean="0">
                <a:solidFill>
                  <a:srgbClr val="FF9900"/>
                </a:solidFill>
                <a:latin typeface="Times New Roman" pitchFamily="18" charset="0"/>
                <a:cs typeface="Times New Roman" pitchFamily="18" charset="0"/>
              </a:rPr>
              <a:t>vực</a:t>
            </a:r>
            <a:r>
              <a:rPr lang="en-US" sz="2000" b="1" dirty="0" smtClean="0">
                <a:solidFill>
                  <a:srgbClr val="FF9900"/>
                </a:solidFill>
                <a:latin typeface="Times New Roman" pitchFamily="18" charset="0"/>
                <a:cs typeface="Times New Roman" pitchFamily="18" charset="0"/>
              </a:rPr>
              <a:t>;</a:t>
            </a:r>
          </a:p>
          <a:p>
            <a:pPr algn="just"/>
            <a:r>
              <a:rPr lang="en-US" sz="2000" b="1" dirty="0">
                <a:solidFill>
                  <a:schemeClr val="accent4">
                    <a:lumMod val="50000"/>
                  </a:schemeClr>
                </a:solidFill>
                <a:latin typeface="Times New Roman" pitchFamily="18" charset="0"/>
                <a:cs typeface="Times New Roman" pitchFamily="18" charset="0"/>
              </a:rPr>
              <a:t> </a:t>
            </a:r>
            <a:r>
              <a:rPr lang="en-US" sz="2000" b="1" dirty="0" smtClean="0">
                <a:solidFill>
                  <a:schemeClr val="accent4">
                    <a:lumMod val="50000"/>
                  </a:schemeClr>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(3) </a:t>
            </a:r>
            <a:r>
              <a:rPr lang="en-US" sz="2000" b="1" dirty="0" err="1" smtClean="0">
                <a:solidFill>
                  <a:srgbClr val="002060"/>
                </a:solidFill>
                <a:latin typeface="Times New Roman" pitchFamily="18" charset="0"/>
                <a:cs typeface="Times New Roman" pitchFamily="18" charset="0"/>
              </a:rPr>
              <a:t>Cải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cách</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hành</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chính</a:t>
            </a:r>
            <a:r>
              <a:rPr lang="en-US" sz="2000" b="1" dirty="0" smtClean="0">
                <a:solidFill>
                  <a:srgbClr val="002060"/>
                </a:solidFill>
                <a:latin typeface="Times New Roman" pitchFamily="18" charset="0"/>
                <a:cs typeface="Times New Roman" pitchFamily="18" charset="0"/>
              </a:rPr>
              <a:t> - </a:t>
            </a:r>
            <a:r>
              <a:rPr lang="en-US" sz="2000" b="1" dirty="0" err="1" smtClean="0">
                <a:solidFill>
                  <a:srgbClr val="002060"/>
                </a:solidFill>
                <a:latin typeface="Times New Roman" pitchFamily="18" charset="0"/>
                <a:cs typeface="Times New Roman" pitchFamily="18" charset="0"/>
              </a:rPr>
              <a:t>ứng</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dụng</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công</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nghệ</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thông</a:t>
            </a:r>
            <a:r>
              <a:rPr lang="en-US" sz="2000" b="1" dirty="0" smtClean="0">
                <a:solidFill>
                  <a:srgbClr val="002060"/>
                </a:solidFill>
                <a:latin typeface="Times New Roman" pitchFamily="18" charset="0"/>
                <a:cs typeface="Times New Roman" pitchFamily="18" charset="0"/>
              </a:rPr>
              <a:t> tin, </a:t>
            </a:r>
            <a:r>
              <a:rPr lang="en-US" sz="2000" b="1" dirty="0" err="1" smtClean="0">
                <a:solidFill>
                  <a:srgbClr val="002060"/>
                </a:solidFill>
                <a:latin typeface="Times New Roman" pitchFamily="18" charset="0"/>
                <a:cs typeface="Times New Roman" pitchFamily="18" charset="0"/>
              </a:rPr>
              <a:t>chuyển</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đổi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số</a:t>
            </a:r>
            <a:r>
              <a:rPr lang="en-US" sz="2000" b="1" dirty="0" smtClean="0">
                <a:solidFill>
                  <a:srgbClr val="002060"/>
                </a:solidFill>
                <a:latin typeface="Times New Roman" pitchFamily="18" charset="0"/>
                <a:cs typeface="Times New Roman" pitchFamily="18" charset="0"/>
              </a:rPr>
              <a:t>;</a:t>
            </a:r>
          </a:p>
          <a:p>
            <a:pPr algn="just"/>
            <a:r>
              <a:rPr lang="en-US" sz="2000" b="1" dirty="0">
                <a:solidFill>
                  <a:schemeClr val="accent4">
                    <a:lumMod val="50000"/>
                  </a:schemeClr>
                </a:solidFill>
                <a:latin typeface="Times New Roman" pitchFamily="18" charset="0"/>
                <a:cs typeface="Times New Roman" pitchFamily="18" charset="0"/>
              </a:rPr>
              <a:t> </a:t>
            </a:r>
            <a:r>
              <a:rPr lang="en-US" sz="2000" b="1" dirty="0" smtClean="0">
                <a:solidFill>
                  <a:schemeClr val="accent4">
                    <a:lumMod val="50000"/>
                  </a:schemeClr>
                </a:solidFill>
                <a:latin typeface="Times New Roman" pitchFamily="18" charset="0"/>
                <a:cs typeface="Times New Roman" pitchFamily="18" charset="0"/>
              </a:rPr>
              <a:t>          </a:t>
            </a:r>
            <a:r>
              <a:rPr lang="en-US" sz="2000" b="1" dirty="0" smtClean="0">
                <a:solidFill>
                  <a:srgbClr val="FF0000"/>
                </a:solidFill>
                <a:latin typeface="Times New Roman" pitchFamily="18" charset="0"/>
                <a:cs typeface="Times New Roman" pitchFamily="18" charset="0"/>
              </a:rPr>
              <a:t>(4) </a:t>
            </a:r>
            <a:r>
              <a:rPr lang="en-US" sz="2000" b="1" dirty="0" err="1" smtClean="0">
                <a:solidFill>
                  <a:srgbClr val="FF0000"/>
                </a:solidFill>
                <a:latin typeface="Times New Roman" pitchFamily="18" charset="0"/>
                <a:cs typeface="Times New Roman" pitchFamily="18" charset="0"/>
              </a:rPr>
              <a:t>Hoàn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thiện</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hạ</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tầng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giao</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thông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và</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công</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nghiệp</a:t>
            </a:r>
            <a:r>
              <a:rPr lang="en-US" sz="2000" b="1" dirty="0" smtClean="0">
                <a:solidFill>
                  <a:srgbClr val="FF0000"/>
                </a:solidFill>
                <a:latin typeface="Times New Roman" pitchFamily="18" charset="0"/>
                <a:cs typeface="Times New Roman" pitchFamily="18" charset="0"/>
              </a:rPr>
              <a:t>;</a:t>
            </a:r>
          </a:p>
          <a:p>
            <a:pPr algn="just"/>
            <a:r>
              <a:rPr lang="en-US" sz="2000" b="1" dirty="0">
                <a:solidFill>
                  <a:srgbClr val="7030A0"/>
                </a:solidFill>
                <a:latin typeface="Times New Roman" pitchFamily="18" charset="0"/>
                <a:cs typeface="Times New Roman" pitchFamily="18" charset="0"/>
              </a:rPr>
              <a:t> </a:t>
            </a:r>
            <a:r>
              <a:rPr lang="en-US" sz="2000" b="1" dirty="0" smtClean="0">
                <a:solidFill>
                  <a:srgbClr val="7030A0"/>
                </a:solidFill>
                <a:latin typeface="Times New Roman" pitchFamily="18" charset="0"/>
                <a:cs typeface="Times New Roman" pitchFamily="18" charset="0"/>
              </a:rPr>
              <a:t>           (5) </a:t>
            </a:r>
            <a:r>
              <a:rPr lang="en-US" sz="2000" b="1" dirty="0" err="1" smtClean="0">
                <a:solidFill>
                  <a:srgbClr val="7030A0"/>
                </a:solidFill>
                <a:latin typeface="Times New Roman" pitchFamily="18" charset="0"/>
                <a:cs typeface="Times New Roman" pitchFamily="18" charset="0"/>
              </a:rPr>
              <a:t>Phát</a:t>
            </a:r>
            <a:r>
              <a:rPr lang="en-US" sz="2000" b="1" dirty="0" smtClean="0">
                <a:solidFill>
                  <a:srgbClr val="7030A0"/>
                </a:solidFill>
                <a:latin typeface="Times New Roman" pitchFamily="18" charset="0"/>
                <a:cs typeface="Times New Roman" pitchFamily="18" charset="0"/>
              </a:rPr>
              <a:t> </a:t>
            </a:r>
            <a:r>
              <a:rPr lang="en-US" sz="2000" b="1" dirty="0" err="1" smtClean="0">
                <a:solidFill>
                  <a:srgbClr val="7030A0"/>
                </a:solidFill>
                <a:latin typeface="Times New Roman" pitchFamily="18" charset="0"/>
                <a:cs typeface="Times New Roman" pitchFamily="18" charset="0"/>
              </a:rPr>
              <a:t>triển</a:t>
            </a:r>
            <a:r>
              <a:rPr lang="en-US" sz="2000" b="1" dirty="0" smtClean="0">
                <a:solidFill>
                  <a:srgbClr val="7030A0"/>
                </a:solidFill>
                <a:latin typeface="Times New Roman" pitchFamily="18" charset="0"/>
                <a:cs typeface="Times New Roman" pitchFamily="18" charset="0"/>
              </a:rPr>
              <a:t> </a:t>
            </a:r>
            <a:r>
              <a:rPr lang="en-US" sz="2000" b="1" dirty="0" err="1" smtClean="0">
                <a:solidFill>
                  <a:srgbClr val="7030A0"/>
                </a:solidFill>
                <a:latin typeface="Times New Roman" pitchFamily="18" charset="0"/>
                <a:cs typeface="Times New Roman" pitchFamily="18" charset="0"/>
              </a:rPr>
              <a:t>văn</a:t>
            </a:r>
            <a:r>
              <a:rPr lang="en-US" sz="2000" b="1" dirty="0" smtClean="0">
                <a:solidFill>
                  <a:srgbClr val="7030A0"/>
                </a:solidFill>
                <a:latin typeface="Times New Roman" pitchFamily="18" charset="0"/>
                <a:cs typeface="Times New Roman" pitchFamily="18" charset="0"/>
              </a:rPr>
              <a:t> </a:t>
            </a:r>
            <a:r>
              <a:rPr lang="en-US" sz="2000" b="1" dirty="0" err="1" smtClean="0">
                <a:solidFill>
                  <a:srgbClr val="7030A0"/>
                </a:solidFill>
                <a:latin typeface="Times New Roman" pitchFamily="18" charset="0"/>
                <a:cs typeface="Times New Roman" pitchFamily="18" charset="0"/>
              </a:rPr>
              <a:t>hóa</a:t>
            </a:r>
            <a:r>
              <a:rPr lang="en-US" sz="2000" b="1" dirty="0" smtClean="0">
                <a:solidFill>
                  <a:srgbClr val="7030A0"/>
                </a:solidFill>
                <a:latin typeface="Times New Roman" pitchFamily="18" charset="0"/>
                <a:cs typeface="Times New Roman" pitchFamily="18" charset="0"/>
              </a:rPr>
              <a:t> - </a:t>
            </a:r>
            <a:r>
              <a:rPr lang="en-US" sz="2000" b="1" dirty="0" err="1" smtClean="0">
                <a:solidFill>
                  <a:srgbClr val="7030A0"/>
                </a:solidFill>
                <a:latin typeface="Times New Roman" pitchFamily="18" charset="0"/>
                <a:cs typeface="Times New Roman" pitchFamily="18" charset="0"/>
              </a:rPr>
              <a:t>xã</a:t>
            </a:r>
            <a:r>
              <a:rPr lang="en-US" sz="2000" b="1" dirty="0" smtClean="0">
                <a:solidFill>
                  <a:srgbClr val="7030A0"/>
                </a:solidFill>
                <a:latin typeface="Times New Roman" pitchFamily="18" charset="0"/>
                <a:cs typeface="Times New Roman" pitchFamily="18" charset="0"/>
              </a:rPr>
              <a:t> </a:t>
            </a:r>
            <a:r>
              <a:rPr lang="en-US" sz="2000" b="1" dirty="0" err="1" smtClean="0">
                <a:solidFill>
                  <a:srgbClr val="7030A0"/>
                </a:solidFill>
                <a:latin typeface="Times New Roman" pitchFamily="18" charset="0"/>
                <a:cs typeface="Times New Roman" pitchFamily="18" charset="0"/>
              </a:rPr>
              <a:t>hội</a:t>
            </a:r>
            <a:r>
              <a:rPr lang="en-US" sz="2000" b="1" dirty="0" smtClean="0">
                <a:solidFill>
                  <a:srgbClr val="7030A0"/>
                </a:solidFill>
                <a:latin typeface="Times New Roman" pitchFamily="18" charset="0"/>
                <a:cs typeface="Times New Roman" pitchFamily="18" charset="0"/>
              </a:rPr>
              <a:t>.       </a:t>
            </a:r>
            <a:endParaRPr lang="en-US" sz="2000" dirty="0" smtClean="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62786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1000"/>
                                        <p:tgtEl>
                                          <p:spTgt spid="8">
                                            <p:txEl>
                                              <p:pRg st="3" end="3"/>
                                            </p:txEl>
                                          </p:spTgt>
                                        </p:tgtEl>
                                      </p:cBhvr>
                                    </p:animEffect>
                                    <p:anim calcmode="lin" valueType="num">
                                      <p:cBhvr>
                                        <p:cTn id="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1000"/>
                                        <p:tgtEl>
                                          <p:spTgt spid="8">
                                            <p:txEl>
                                              <p:pRg st="4" end="4"/>
                                            </p:txEl>
                                          </p:spTgt>
                                        </p:tgtEl>
                                      </p:cBhvr>
                                    </p:animEffect>
                                    <p:anim calcmode="lin" valueType="num">
                                      <p:cBhvr>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animEffect transition="in" filter="fade">
                                      <p:cBhvr>
                                        <p:cTn id="21" dur="1000"/>
                                        <p:tgtEl>
                                          <p:spTgt spid="8">
                                            <p:txEl>
                                              <p:pRg st="5" end="5"/>
                                            </p:txEl>
                                          </p:spTgt>
                                        </p:tgtEl>
                                      </p:cBhvr>
                                    </p:animEffect>
                                    <p:anim calcmode="lin" valueType="num">
                                      <p:cBhvr>
                                        <p:cTn id="2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1000"/>
                                        <p:tgtEl>
                                          <p:spTgt spid="8">
                                            <p:txEl>
                                              <p:pRg st="6" end="6"/>
                                            </p:txEl>
                                          </p:spTgt>
                                        </p:tgtEl>
                                      </p:cBhvr>
                                    </p:animEffect>
                                    <p:anim calcmode="lin" valueType="num">
                                      <p:cBhvr>
                                        <p:cTn id="2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animEffect transition="in" filter="fade">
                                      <p:cBhvr>
                                        <p:cTn id="35" dur="1000"/>
                                        <p:tgtEl>
                                          <p:spTgt spid="8">
                                            <p:txEl>
                                              <p:pRg st="7" end="7"/>
                                            </p:txEl>
                                          </p:spTgt>
                                        </p:tgtEl>
                                      </p:cBhvr>
                                    </p:animEffect>
                                    <p:anim calcmode="lin" valueType="num">
                                      <p:cBhvr>
                                        <p:cTn id="36"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6124"/>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702640" y="1797188"/>
            <a:ext cx="7981950" cy="1815882"/>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800" b="1" smtClean="0">
                <a:solidFill>
                  <a:srgbClr val="0E12BE"/>
                </a:solidFill>
                <a:latin typeface="Times New Roman" pitchFamily="18" charset="0"/>
                <a:cs typeface="Times New Roman" pitchFamily="18" charset="0"/>
              </a:rPr>
              <a:t>I. </a:t>
            </a:r>
            <a:r>
              <a:rPr lang="en-US" sz="2800" b="1">
                <a:solidFill>
                  <a:srgbClr val="0E12BE"/>
                </a:solidFill>
                <a:latin typeface="Times New Roman" pitchFamily="18" charset="0"/>
                <a:cs typeface="Times New Roman" pitchFamily="18" charset="0"/>
              </a:rPr>
              <a:t>Mục tiêu, tầm nhìn chiến lược của </a:t>
            </a:r>
            <a:r>
              <a:rPr lang="en-US" sz="2800" b="1" smtClean="0">
                <a:solidFill>
                  <a:srgbClr val="0E12BE"/>
                </a:solidFill>
                <a:latin typeface="Times New Roman" pitchFamily="18" charset="0"/>
                <a:cs typeface="Times New Roman" pitchFamily="18" charset="0"/>
              </a:rPr>
              <a:t>Nghị </a:t>
            </a:r>
            <a:r>
              <a:rPr lang="en-US" sz="2800" b="1">
                <a:solidFill>
                  <a:srgbClr val="0E12BE"/>
                </a:solidFill>
                <a:latin typeface="Times New Roman" pitchFamily="18" charset="0"/>
                <a:cs typeface="Times New Roman" pitchFamily="18" charset="0"/>
              </a:rPr>
              <a:t>quyết Đ</a:t>
            </a:r>
            <a:r>
              <a:rPr lang="en-US" sz="2800" b="1" smtClean="0">
                <a:solidFill>
                  <a:srgbClr val="0E12BE"/>
                </a:solidFill>
                <a:latin typeface="Times New Roman" pitchFamily="18" charset="0"/>
                <a:cs typeface="Times New Roman" pitchFamily="18" charset="0"/>
              </a:rPr>
              <a:t>ại </a:t>
            </a:r>
            <a:r>
              <a:rPr lang="en-US" sz="2800" b="1">
                <a:solidFill>
                  <a:srgbClr val="0E12BE"/>
                </a:solidFill>
                <a:latin typeface="Times New Roman" pitchFamily="18" charset="0"/>
                <a:cs typeface="Times New Roman" pitchFamily="18" charset="0"/>
              </a:rPr>
              <a:t>hội Đ</a:t>
            </a:r>
            <a:r>
              <a:rPr lang="en-US" sz="2800" b="1" smtClean="0">
                <a:solidFill>
                  <a:srgbClr val="0E12BE"/>
                </a:solidFill>
                <a:latin typeface="Times New Roman" pitchFamily="18" charset="0"/>
                <a:cs typeface="Times New Roman" pitchFamily="18" charset="0"/>
              </a:rPr>
              <a:t>ảng </a:t>
            </a:r>
            <a:r>
              <a:rPr lang="en-US" sz="2800" b="1">
                <a:solidFill>
                  <a:srgbClr val="0E12BE"/>
                </a:solidFill>
                <a:latin typeface="Times New Roman" pitchFamily="18" charset="0"/>
                <a:cs typeface="Times New Roman" pitchFamily="18" charset="0"/>
              </a:rPr>
              <a:t>bộ tỉnh lần thứ XIV, nhiệm kỳ 2020 - 2025, Chương trình hành </a:t>
            </a:r>
            <a:r>
              <a:rPr lang="en-US" sz="2800" b="1" smtClean="0">
                <a:solidFill>
                  <a:srgbClr val="0E12BE"/>
                </a:solidFill>
                <a:latin typeface="Times New Roman" pitchFamily="18" charset="0"/>
                <a:cs typeface="Times New Roman" pitchFamily="18" charset="0"/>
              </a:rPr>
              <a:t>động </a:t>
            </a:r>
            <a:r>
              <a:rPr lang="en-US" sz="2800" b="1">
                <a:solidFill>
                  <a:srgbClr val="0E12BE"/>
                </a:solidFill>
                <a:latin typeface="Times New Roman" pitchFamily="18" charset="0"/>
                <a:cs typeface="Times New Roman" pitchFamily="18" charset="0"/>
              </a:rPr>
              <a:t>thực hiện </a:t>
            </a:r>
            <a:r>
              <a:rPr lang="en-US" sz="2800" b="1" smtClean="0">
                <a:solidFill>
                  <a:srgbClr val="0E12BE"/>
                </a:solidFill>
                <a:latin typeface="Times New Roman" pitchFamily="18" charset="0"/>
                <a:cs typeface="Times New Roman" pitchFamily="18" charset="0"/>
              </a:rPr>
              <a:t>Nghị quyết</a:t>
            </a:r>
            <a:endParaRPr lang="en-US" sz="2800" b="1">
              <a:solidFill>
                <a:srgbClr val="0E12BE"/>
              </a:solidFill>
              <a:latin typeface="Times New Roman" pitchFamily="18" charset="0"/>
              <a:cs typeface="Times New Roman"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327816" y="258662"/>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BA</a:t>
            </a:r>
            <a:endParaRPr lang="en-US" altLang="en-US" sz="36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728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2275"/>
            <a:ext cx="3276600" cy="16001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264318"/>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524000" y="611009"/>
            <a:ext cx="6781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smtClean="0">
                <a:solidFill>
                  <a:srgbClr val="C00000"/>
                </a:solidFill>
                <a:latin typeface="Times New Roman" panose="02020603050405020304" pitchFamily="18" charset="0"/>
                <a:cs typeface="Times New Roman" panose="02020603050405020304" pitchFamily="18" charset="0"/>
              </a:rPr>
              <a:t>PHẦN THỨ HAI</a:t>
            </a:r>
            <a:endParaRPr lang="en-US" altLang="en-US" sz="3200" b="1">
              <a:solidFill>
                <a:srgbClr val="C00000"/>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228605" y="1543050"/>
            <a:ext cx="8672513" cy="28575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smtClean="0">
                <a:solidFill>
                  <a:srgbClr val="0E12BE"/>
                </a:solidFill>
                <a:latin typeface="Times New Roman" pitchFamily="18" charset="0"/>
                <a:cs typeface="Times New Roman" pitchFamily="18" charset="0"/>
              </a:rPr>
              <a:t>NHỮNG NỘI DUNG CƠ BẢN TRONG TƯ TƯỞNG, </a:t>
            </a:r>
          </a:p>
          <a:p>
            <a:pPr algn="ctr"/>
            <a:r>
              <a:rPr lang="en-US" sz="2400" b="1" smtClean="0">
                <a:solidFill>
                  <a:srgbClr val="0E12BE"/>
                </a:solidFill>
                <a:latin typeface="Times New Roman" pitchFamily="18" charset="0"/>
                <a:cs typeface="Times New Roman" pitchFamily="18" charset="0"/>
              </a:rPr>
              <a:t>ĐẠO ĐỨC, PHONG CÁCH HỒ CHÍ MINH VỀ KẾT HỢP NỘI LỰC VÀ NGOẠI LỰC, SỨC MẠNH DÂN TỘC VÀ </a:t>
            </a:r>
          </a:p>
          <a:p>
            <a:pPr algn="ctr"/>
            <a:r>
              <a:rPr lang="en-US" sz="2400" b="1" smtClean="0">
                <a:solidFill>
                  <a:srgbClr val="0E12BE"/>
                </a:solidFill>
                <a:latin typeface="Times New Roman" pitchFamily="18" charset="0"/>
                <a:cs typeface="Times New Roman" pitchFamily="18" charset="0"/>
              </a:rPr>
              <a:t>SỨC MẠNH THỜI ĐẠI; KHƠI DẬY KHÁT VỌNG</a:t>
            </a:r>
          </a:p>
          <a:p>
            <a:pPr algn="ctr"/>
            <a:r>
              <a:rPr lang="en-US" sz="2400" b="1" smtClean="0">
                <a:solidFill>
                  <a:srgbClr val="0E12BE"/>
                </a:solidFill>
                <a:latin typeface="Times New Roman" pitchFamily="18" charset="0"/>
                <a:cs typeface="Times New Roman" pitchFamily="18" charset="0"/>
              </a:rPr>
              <a:t> PHÁT TRIỂN ĐẤT NƯỚC PHỒN VINH, HẠNH PHÚC</a:t>
            </a:r>
            <a:endParaRPr lang="en-US" sz="2400">
              <a:solidFill>
                <a:srgbClr val="0E12BE"/>
              </a:solidFill>
              <a:latin typeface="Times New Roman" pitchFamily="18" charset="0"/>
              <a:cs typeface="Times New Roman" pitchFamily="18" charset="0"/>
            </a:endParaRPr>
          </a:p>
        </p:txBody>
      </p:sp>
    </p:spTree>
    <p:extLst>
      <p:ext uri="{BB962C8B-B14F-4D97-AF65-F5344CB8AC3E}">
        <p14:creationId xmlns:p14="http://schemas.microsoft.com/office/powerpoint/2010/main" val="2760293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18" y="-416124"/>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9050" y="1371601"/>
            <a:ext cx="2190750" cy="3816429"/>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II.</a:t>
            </a:r>
            <a:r>
              <a:rPr lang="en-US" sz="2200" smtClean="0">
                <a:solidFill>
                  <a:srgbClr val="2602BE"/>
                </a:solidFill>
                <a:latin typeface="Times New Roman" pitchFamily="18" charset="0"/>
                <a:cs typeface="Times New Roman" pitchFamily="18" charset="0"/>
              </a:rPr>
              <a:t> </a:t>
            </a:r>
            <a:r>
              <a:rPr lang="en-US" sz="2200" b="1" smtClean="0">
                <a:solidFill>
                  <a:srgbClr val="2602BE"/>
                </a:solidFill>
                <a:latin typeface="Times New Roman" pitchFamily="18" charset="0"/>
                <a:cs typeface="Times New Roman" pitchFamily="18" charset="0"/>
              </a:rPr>
              <a:t>Một số giải pháp chủ yếu nhằm phát huy nội lực, tận dụng thời cơ, khơi dậy khát vọng xây dựng tỉnh Hậu Giang phát triển nhanh và bền vững</a:t>
            </a:r>
            <a:endParaRPr lang="en-US" sz="2200">
              <a:solidFill>
                <a:srgbClr val="2602BE"/>
              </a:solidFill>
              <a:latin typeface="Times New Roman" pitchFamily="18" charset="0"/>
              <a:cs typeface="Times New Roman"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338387" y="4727"/>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BA</a:t>
            </a:r>
            <a:endParaRPr lang="en-US" altLang="en-US" sz="3600" b="1">
              <a:solidFill>
                <a:srgbClr val="C0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805117" y="939404"/>
            <a:ext cx="6118095" cy="365760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200" b="1">
                <a:solidFill>
                  <a:srgbClr val="C00000"/>
                </a:solidFill>
                <a:latin typeface="Times New Roman" pitchFamily="18" charset="0"/>
                <a:cs typeface="Times New Roman" pitchFamily="18" charset="0"/>
              </a:rPr>
              <a:t> </a:t>
            </a:r>
            <a:r>
              <a:rPr lang="en-US" sz="2200" b="1" smtClean="0">
                <a:solidFill>
                  <a:srgbClr val="C00000"/>
                </a:solidFill>
                <a:latin typeface="Times New Roman" pitchFamily="18" charset="0"/>
                <a:cs typeface="Times New Roman" pitchFamily="18" charset="0"/>
              </a:rPr>
              <a:t>     (</a:t>
            </a:r>
            <a:r>
              <a:rPr lang="en-US" sz="2200" b="1">
                <a:solidFill>
                  <a:srgbClr val="C00000"/>
                </a:solidFill>
                <a:latin typeface="Times New Roman" pitchFamily="18" charset="0"/>
                <a:cs typeface="Times New Roman" pitchFamily="18" charset="0"/>
              </a:rPr>
              <a:t>1</a:t>
            </a:r>
            <a:r>
              <a:rPr lang="en-US" sz="2200" b="1" smtClean="0">
                <a:solidFill>
                  <a:srgbClr val="C00000"/>
                </a:solidFill>
                <a:latin typeface="Times New Roman" pitchFamily="18" charset="0"/>
                <a:cs typeface="Times New Roman" pitchFamily="18" charset="0"/>
              </a:rPr>
              <a:t>)</a:t>
            </a:r>
            <a:r>
              <a:rPr lang="en-US" sz="2200" smtClean="0">
                <a:solidFill>
                  <a:srgbClr val="C00000"/>
                </a:solidFill>
                <a:latin typeface="Times New Roman" pitchFamily="18" charset="0"/>
                <a:cs typeface="Times New Roman" pitchFamily="18" charset="0"/>
              </a:rPr>
              <a:t> </a:t>
            </a:r>
            <a:r>
              <a:rPr lang="en-US" sz="2200">
                <a:solidFill>
                  <a:srgbClr val="C00000"/>
                </a:solidFill>
                <a:latin typeface="Times New Roman" pitchFamily="18" charset="0"/>
                <a:cs typeface="Times New Roman" pitchFamily="18" charset="0"/>
              </a:rPr>
              <a:t>Gắn việc học tập, làm theo Bác và nêu gương của cán bộ, đảng viên theo nội dung chuyên đề năm 2022 - 2023 với việc thực hiện Nghị quyết Đại hội XIII của Đảng và Nghị quyết Đại hội Đảng bộ tỉnh lần thứ </a:t>
            </a:r>
            <a:r>
              <a:rPr lang="en-US" sz="2200" smtClean="0">
                <a:solidFill>
                  <a:srgbClr val="C00000"/>
                </a:solidFill>
                <a:latin typeface="Times New Roman" pitchFamily="18" charset="0"/>
                <a:cs typeface="Times New Roman" pitchFamily="18" charset="0"/>
              </a:rPr>
              <a:t>XIV.</a:t>
            </a:r>
            <a:r>
              <a:rPr lang="en-US" sz="2200" b="1" smtClean="0">
                <a:solidFill>
                  <a:srgbClr val="C00000"/>
                </a:solidFill>
                <a:latin typeface="Times New Roman" pitchFamily="18" charset="0"/>
                <a:cs typeface="Times New Roman" pitchFamily="18" charset="0"/>
              </a:rPr>
              <a:t>     </a:t>
            </a:r>
          </a:p>
          <a:p>
            <a:pPr algn="just"/>
            <a:r>
              <a:rPr lang="en-US" sz="2200" b="1" smtClean="0">
                <a:solidFill>
                  <a:srgbClr val="0E12BE"/>
                </a:solidFill>
                <a:latin typeface="Times New Roman" pitchFamily="18" charset="0"/>
                <a:cs typeface="Times New Roman" pitchFamily="18" charset="0"/>
              </a:rPr>
              <a:t>      </a:t>
            </a:r>
            <a:r>
              <a:rPr lang="en-US" sz="2200" b="1" smtClean="0">
                <a:solidFill>
                  <a:srgbClr val="7030A0"/>
                </a:solidFill>
                <a:latin typeface="Times New Roman" pitchFamily="18" charset="0"/>
                <a:cs typeface="Times New Roman" pitchFamily="18" charset="0"/>
              </a:rPr>
              <a:t>(2)</a:t>
            </a:r>
            <a:r>
              <a:rPr lang="en-US" sz="2200" smtClean="0">
                <a:solidFill>
                  <a:srgbClr val="7030A0"/>
                </a:solidFill>
                <a:latin typeface="Times New Roman" pitchFamily="18" charset="0"/>
                <a:cs typeface="Times New Roman" pitchFamily="18" charset="0"/>
              </a:rPr>
              <a:t> </a:t>
            </a:r>
            <a:r>
              <a:rPr lang="en-US" sz="2200">
                <a:solidFill>
                  <a:srgbClr val="7030A0"/>
                </a:solidFill>
                <a:latin typeface="Times New Roman" pitchFamily="18" charset="0"/>
                <a:cs typeface="Times New Roman" pitchFamily="18" charset="0"/>
              </a:rPr>
              <a:t>Đẩy mạnh công tác tuyên truyền, giáo dục sâu rộng, làm cho cán bộ, đảng viên và </a:t>
            </a:r>
            <a:r>
              <a:rPr lang="en-US" sz="2200" smtClean="0">
                <a:solidFill>
                  <a:srgbClr val="7030A0"/>
                </a:solidFill>
                <a:latin typeface="Times New Roman" pitchFamily="18" charset="0"/>
                <a:cs typeface="Times New Roman" pitchFamily="18" charset="0"/>
              </a:rPr>
              <a:t>Nhân </a:t>
            </a:r>
            <a:r>
              <a:rPr lang="en-US" sz="2200">
                <a:solidFill>
                  <a:srgbClr val="7030A0"/>
                </a:solidFill>
                <a:latin typeface="Times New Roman" pitchFamily="18" charset="0"/>
                <a:cs typeface="Times New Roman" pitchFamily="18" charset="0"/>
              </a:rPr>
              <a:t>dân nhận thức sâu sắc, giá trị, ý nghĩa to lớn và thấy rõ trách nhiệm của mình trong việc học tập và làm theo nội dung chuyên đề năm 2022 - 2023</a:t>
            </a:r>
            <a:r>
              <a:rPr lang="en-US" sz="2200" smtClean="0">
                <a:solidFill>
                  <a:srgbClr val="7030A0"/>
                </a:solidFill>
                <a:latin typeface="Times New Roman" pitchFamily="18" charset="0"/>
                <a:cs typeface="Times New Roman" pitchFamily="18" charset="0"/>
              </a:rPr>
              <a:t>.</a:t>
            </a:r>
            <a:r>
              <a:rPr lang="en-US" sz="2200" b="1" smtClean="0">
                <a:solidFill>
                  <a:srgbClr val="7030A0"/>
                </a:solidFill>
                <a:latin typeface="Times New Roman" pitchFamily="18" charset="0"/>
                <a:cs typeface="Times New Roman" pitchFamily="18" charset="0"/>
              </a:rPr>
              <a:t>     </a:t>
            </a:r>
          </a:p>
          <a:p>
            <a:pPr algn="just"/>
            <a:r>
              <a:rPr lang="en-US" sz="2200" b="1">
                <a:solidFill>
                  <a:srgbClr val="FF9900"/>
                </a:solidFill>
                <a:latin typeface="Times New Roman" pitchFamily="18" charset="0"/>
                <a:cs typeface="Times New Roman" pitchFamily="18" charset="0"/>
              </a:rPr>
              <a:t> </a:t>
            </a:r>
            <a:r>
              <a:rPr lang="en-US" sz="2200" b="1" smtClean="0">
                <a:solidFill>
                  <a:srgbClr val="FF9900"/>
                </a:solidFill>
                <a:latin typeface="Times New Roman" pitchFamily="18" charset="0"/>
                <a:cs typeface="Times New Roman" pitchFamily="18" charset="0"/>
              </a:rPr>
              <a:t>     </a:t>
            </a:r>
            <a:endParaRPr lang="en-US" sz="2200">
              <a:solidFill>
                <a:srgbClr val="FF9900"/>
              </a:solidFill>
              <a:latin typeface="Times New Roman" pitchFamily="18" charset="0"/>
              <a:cs typeface="Times New Roman" pitchFamily="18" charset="0"/>
            </a:endParaRPr>
          </a:p>
        </p:txBody>
      </p:sp>
    </p:spTree>
    <p:extLst>
      <p:ext uri="{BB962C8B-B14F-4D97-AF65-F5344CB8AC3E}">
        <p14:creationId xmlns:p14="http://schemas.microsoft.com/office/powerpoint/2010/main" val="222519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18" y="-416124"/>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9050" y="1371601"/>
            <a:ext cx="2114550" cy="3816429"/>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II.</a:t>
            </a:r>
            <a:r>
              <a:rPr lang="en-US" sz="2200" smtClean="0">
                <a:solidFill>
                  <a:srgbClr val="2602BE"/>
                </a:solidFill>
                <a:latin typeface="Times New Roman" pitchFamily="18" charset="0"/>
                <a:cs typeface="Times New Roman" pitchFamily="18" charset="0"/>
              </a:rPr>
              <a:t> </a:t>
            </a:r>
            <a:r>
              <a:rPr lang="en-US" sz="2200" b="1" smtClean="0">
                <a:solidFill>
                  <a:srgbClr val="2602BE"/>
                </a:solidFill>
                <a:latin typeface="Times New Roman" pitchFamily="18" charset="0"/>
                <a:cs typeface="Times New Roman" pitchFamily="18" charset="0"/>
              </a:rPr>
              <a:t>Một số giải pháp chủ yếu nhằm phát huy nội lực, tận dụng thời cơ, khơi dậy khát vọng xây dựng tỉnh Hậu Giang phát triển nhanh và bền vững</a:t>
            </a:r>
            <a:endParaRPr lang="en-US" sz="2200">
              <a:solidFill>
                <a:srgbClr val="2602BE"/>
              </a:solidFill>
              <a:latin typeface="Times New Roman" pitchFamily="18" charset="0"/>
              <a:cs typeface="Times New Roman"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338387" y="4727"/>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BA</a:t>
            </a:r>
            <a:endParaRPr lang="en-US" altLang="en-US" sz="3600" b="1">
              <a:solidFill>
                <a:srgbClr val="C0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819405" y="581828"/>
            <a:ext cx="6118095" cy="433307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000" b="1">
                <a:solidFill>
                  <a:srgbClr val="C00000"/>
                </a:solidFill>
                <a:latin typeface="Times New Roman" pitchFamily="18" charset="0"/>
                <a:cs typeface="Times New Roman" pitchFamily="18" charset="0"/>
              </a:rPr>
              <a:t> </a:t>
            </a:r>
            <a:r>
              <a:rPr lang="en-US" sz="2000" b="1" smtClean="0">
                <a:solidFill>
                  <a:srgbClr val="C00000"/>
                </a:solidFill>
                <a:latin typeface="Times New Roman" pitchFamily="18" charset="0"/>
                <a:cs typeface="Times New Roman" pitchFamily="18" charset="0"/>
              </a:rPr>
              <a:t>     (</a:t>
            </a:r>
            <a:r>
              <a:rPr lang="en-US" sz="2000" b="1">
                <a:solidFill>
                  <a:srgbClr val="C00000"/>
                </a:solidFill>
                <a:latin typeface="Times New Roman" pitchFamily="18" charset="0"/>
                <a:cs typeface="Times New Roman" pitchFamily="18" charset="0"/>
              </a:rPr>
              <a:t>3)</a:t>
            </a:r>
            <a:r>
              <a:rPr lang="en-US" sz="2000">
                <a:solidFill>
                  <a:srgbClr val="C00000"/>
                </a:solidFill>
                <a:latin typeface="Times New Roman" pitchFamily="18" charset="0"/>
                <a:cs typeface="Times New Roman" pitchFamily="18" charset="0"/>
              </a:rPr>
              <a:t> Đẩy mạnh việc học tập, làm theo Bác và nêu gương của cán bộ, đảng viên theo nội dung chuyên đề năm 2022 - 2023 bằng hành động thực tiễn cụ thể, thiết thực, gắn với các phong trào thi đua yêu nước.</a:t>
            </a:r>
            <a:r>
              <a:rPr lang="en-US" sz="2000" b="1" smtClean="0">
                <a:solidFill>
                  <a:srgbClr val="C00000"/>
                </a:solidFill>
                <a:latin typeface="Times New Roman" pitchFamily="18" charset="0"/>
                <a:cs typeface="Times New Roman" pitchFamily="18" charset="0"/>
              </a:rPr>
              <a:t>     </a:t>
            </a:r>
          </a:p>
          <a:p>
            <a:pPr algn="just"/>
            <a:r>
              <a:rPr lang="en-US" sz="2000" b="1" smtClean="0">
                <a:solidFill>
                  <a:srgbClr val="0E12BE"/>
                </a:solidFill>
                <a:latin typeface="Times New Roman" pitchFamily="18" charset="0"/>
                <a:cs typeface="Times New Roman" pitchFamily="18" charset="0"/>
              </a:rPr>
              <a:t>      </a:t>
            </a:r>
            <a:r>
              <a:rPr lang="en-US" sz="2000" b="1" smtClean="0">
                <a:solidFill>
                  <a:srgbClr val="0070C0"/>
                </a:solidFill>
                <a:latin typeface="Times New Roman" pitchFamily="18" charset="0"/>
                <a:cs typeface="Times New Roman" pitchFamily="18" charset="0"/>
              </a:rPr>
              <a:t>(</a:t>
            </a:r>
            <a:r>
              <a:rPr lang="en-US" sz="2000" b="1">
                <a:solidFill>
                  <a:srgbClr val="0070C0"/>
                </a:solidFill>
                <a:latin typeface="Times New Roman" pitchFamily="18" charset="0"/>
                <a:cs typeface="Times New Roman" pitchFamily="18" charset="0"/>
              </a:rPr>
              <a:t>4)</a:t>
            </a:r>
            <a:r>
              <a:rPr lang="en-US" sz="2000">
                <a:solidFill>
                  <a:srgbClr val="0070C0"/>
                </a:solidFill>
                <a:latin typeface="Times New Roman" pitchFamily="18" charset="0"/>
                <a:cs typeface="Times New Roman" pitchFamily="18" charset="0"/>
              </a:rPr>
              <a:t> Phát huy vai trò tiên phong, gương mẫu, nêu gương của cán bộ, đảng viên, nhất là người đứng đầu cấp ủy, chính quyền, cơ quan, đơn vị, địa phương.</a:t>
            </a:r>
            <a:r>
              <a:rPr lang="en-US" sz="2000" b="1" smtClean="0">
                <a:solidFill>
                  <a:srgbClr val="0070C0"/>
                </a:solidFill>
                <a:latin typeface="Times New Roman" pitchFamily="18" charset="0"/>
                <a:cs typeface="Times New Roman" pitchFamily="18" charset="0"/>
              </a:rPr>
              <a:t>     </a:t>
            </a:r>
          </a:p>
          <a:p>
            <a:pPr algn="just"/>
            <a:r>
              <a:rPr lang="en-US" sz="2000" b="1">
                <a:solidFill>
                  <a:srgbClr val="FF9900"/>
                </a:solidFill>
                <a:latin typeface="Times New Roman" pitchFamily="18" charset="0"/>
                <a:cs typeface="Times New Roman" pitchFamily="18" charset="0"/>
              </a:rPr>
              <a:t> </a:t>
            </a:r>
            <a:r>
              <a:rPr lang="en-US" sz="2000" b="1" smtClean="0">
                <a:solidFill>
                  <a:srgbClr val="FF9900"/>
                </a:solidFill>
                <a:latin typeface="Times New Roman" pitchFamily="18" charset="0"/>
                <a:cs typeface="Times New Roman" pitchFamily="18" charset="0"/>
              </a:rPr>
              <a:t>     (</a:t>
            </a:r>
            <a:r>
              <a:rPr lang="en-US" sz="2000" b="1">
                <a:solidFill>
                  <a:srgbClr val="FF9900"/>
                </a:solidFill>
                <a:latin typeface="Times New Roman" pitchFamily="18" charset="0"/>
                <a:cs typeface="Times New Roman" pitchFamily="18" charset="0"/>
              </a:rPr>
              <a:t>5)</a:t>
            </a:r>
            <a:r>
              <a:rPr lang="en-US" sz="2000">
                <a:solidFill>
                  <a:srgbClr val="FF9900"/>
                </a:solidFill>
                <a:latin typeface="Times New Roman" pitchFamily="18" charset="0"/>
                <a:cs typeface="Times New Roman" pitchFamily="18" charset="0"/>
              </a:rPr>
              <a:t> </a:t>
            </a:r>
            <a:r>
              <a:rPr lang="en-US" sz="2000" b="1">
                <a:solidFill>
                  <a:schemeClr val="accent6"/>
                </a:solidFill>
                <a:latin typeface="Times New Roman" pitchFamily="18" charset="0"/>
                <a:cs typeface="Times New Roman" pitchFamily="18" charset="0"/>
              </a:rPr>
              <a:t>Tăng cường xây dựng môi trường dân chủ, nhân văn và sáng tạo, tạo điều kiện cần thiết cho mỗi cán bộ, đảng viên, công chức, viên chức và nhân dân phát huy khát vọng xây dựng tỉnh Hậu Giang phát triển nhanh và bền vững</a:t>
            </a:r>
            <a:r>
              <a:rPr lang="en-US" sz="2000" b="1" smtClean="0">
                <a:solidFill>
                  <a:schemeClr val="accent6"/>
                </a:solidFill>
                <a:latin typeface="Times New Roman" pitchFamily="18" charset="0"/>
                <a:cs typeface="Times New Roman" pitchFamily="18" charset="0"/>
              </a:rPr>
              <a:t>.     </a:t>
            </a:r>
            <a:endParaRPr lang="en-US" sz="2000" b="1">
              <a:solidFill>
                <a:schemeClr val="accent6"/>
              </a:solidFill>
              <a:latin typeface="Times New Roman" pitchFamily="18" charset="0"/>
              <a:cs typeface="Times New Roman" pitchFamily="18" charset="0"/>
            </a:endParaRPr>
          </a:p>
        </p:txBody>
      </p:sp>
    </p:spTree>
    <p:extLst>
      <p:ext uri="{BB962C8B-B14F-4D97-AF65-F5344CB8AC3E}">
        <p14:creationId xmlns:p14="http://schemas.microsoft.com/office/powerpoint/2010/main" val="144108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18" y="-416124"/>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9050" y="1371601"/>
            <a:ext cx="2343150" cy="3477875"/>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II.</a:t>
            </a:r>
            <a:r>
              <a:rPr lang="en-US" sz="2200" smtClean="0">
                <a:solidFill>
                  <a:srgbClr val="2602BE"/>
                </a:solidFill>
                <a:latin typeface="Times New Roman" pitchFamily="18" charset="0"/>
                <a:cs typeface="Times New Roman" pitchFamily="18" charset="0"/>
              </a:rPr>
              <a:t> </a:t>
            </a:r>
            <a:r>
              <a:rPr lang="en-US" sz="2200" b="1" smtClean="0">
                <a:solidFill>
                  <a:srgbClr val="2602BE"/>
                </a:solidFill>
                <a:latin typeface="Times New Roman" pitchFamily="18" charset="0"/>
                <a:cs typeface="Times New Roman" pitchFamily="18" charset="0"/>
              </a:rPr>
              <a:t>Một số giải pháp chủ yếu nhằm phát huy nội lực, tận dụng thời cơ, khơi dậy khát vọng xây dựng tỉnh Hậu Giang phát triển nhanh và bền vững</a:t>
            </a:r>
            <a:endParaRPr lang="en-US" sz="2200">
              <a:solidFill>
                <a:srgbClr val="2602BE"/>
              </a:solidFill>
              <a:latin typeface="Times New Roman" pitchFamily="18" charset="0"/>
              <a:cs typeface="Times New Roman"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828800" y="514353"/>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BA</a:t>
            </a:r>
            <a:endParaRPr lang="en-US" altLang="en-US" sz="3600" b="1">
              <a:solidFill>
                <a:srgbClr val="C0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2757488" y="1492711"/>
            <a:ext cx="6118095" cy="33147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sz="2400" b="1" smtClean="0">
                <a:solidFill>
                  <a:srgbClr val="0E12BE"/>
                </a:solidFill>
                <a:latin typeface="Times New Roman" pitchFamily="18" charset="0"/>
                <a:cs typeface="Times New Roman" pitchFamily="18" charset="0"/>
              </a:rPr>
              <a:t>      </a:t>
            </a:r>
            <a:r>
              <a:rPr lang="en-US" sz="2400" b="1" smtClean="0">
                <a:solidFill>
                  <a:schemeClr val="accent6"/>
                </a:solidFill>
                <a:latin typeface="Times New Roman" pitchFamily="18" charset="0"/>
                <a:cs typeface="Times New Roman" pitchFamily="18" charset="0"/>
              </a:rPr>
              <a:t>(6)</a:t>
            </a:r>
            <a:r>
              <a:rPr lang="en-US" sz="2400">
                <a:solidFill>
                  <a:schemeClr val="accent6"/>
                </a:solidFill>
                <a:latin typeface="Times New Roman" pitchFamily="18" charset="0"/>
                <a:cs typeface="Times New Roman" pitchFamily="18" charset="0"/>
              </a:rPr>
              <a:t> Nâng cao hiệu quả công tác bảo vệ nền tảng tư tưởng của Đảng, đấu tranh phản bác các quan điểm sai trái, thù địch, nhằm bảo đảm và giữ vững quyết tâm, thành quả của quá trình thực hiện chuyên đề năm 2022 - 2023</a:t>
            </a:r>
            <a:endParaRPr lang="en-US" sz="2400" b="1" smtClean="0">
              <a:solidFill>
                <a:schemeClr val="accent6"/>
              </a:solidFill>
              <a:latin typeface="Times New Roman" pitchFamily="18" charset="0"/>
              <a:cs typeface="Times New Roman" pitchFamily="18" charset="0"/>
            </a:endParaRPr>
          </a:p>
          <a:p>
            <a:pPr algn="just"/>
            <a:r>
              <a:rPr lang="en-US" sz="2400" b="1" smtClean="0">
                <a:solidFill>
                  <a:srgbClr val="FF9900"/>
                </a:solidFill>
                <a:latin typeface="Times New Roman" pitchFamily="18" charset="0"/>
                <a:cs typeface="Times New Roman" pitchFamily="18" charset="0"/>
              </a:rPr>
              <a:t>     </a:t>
            </a:r>
            <a:r>
              <a:rPr lang="en-US" sz="2400" b="1" smtClean="0">
                <a:solidFill>
                  <a:schemeClr val="accent5">
                    <a:lumMod val="50000"/>
                  </a:schemeClr>
                </a:solidFill>
                <a:latin typeface="Times New Roman" pitchFamily="18" charset="0"/>
                <a:cs typeface="Times New Roman" pitchFamily="18" charset="0"/>
              </a:rPr>
              <a:t>(7)</a:t>
            </a:r>
            <a:r>
              <a:rPr lang="en-US" sz="2400">
                <a:solidFill>
                  <a:schemeClr val="accent5">
                    <a:lumMod val="50000"/>
                  </a:schemeClr>
                </a:solidFill>
                <a:latin typeface="Times New Roman" pitchFamily="18" charset="0"/>
                <a:cs typeface="Times New Roman" pitchFamily="18" charset="0"/>
              </a:rPr>
              <a:t> Tăng cường công tác kiểm tra, giám sát việc học tập, làm theo Bác và nêu gương của cán bộ, đảng </a:t>
            </a:r>
            <a:r>
              <a:rPr lang="en-US" sz="2400" smtClean="0">
                <a:solidFill>
                  <a:schemeClr val="accent5">
                    <a:lumMod val="50000"/>
                  </a:schemeClr>
                </a:solidFill>
                <a:latin typeface="Times New Roman" pitchFamily="18" charset="0"/>
                <a:cs typeface="Times New Roman" pitchFamily="18" charset="0"/>
              </a:rPr>
              <a:t>viên.</a:t>
            </a:r>
            <a:endParaRPr lang="en-US" sz="2400">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24114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072848"/>
            <a:ext cx="8458200" cy="553998"/>
          </a:xfrm>
          <a:prstGeom prst="rect">
            <a:avLst/>
          </a:prstGeom>
          <a:noFill/>
        </p:spPr>
        <p:txBody>
          <a:bodyPr wrap="square" rtlCol="0">
            <a:spAutoFit/>
          </a:bodyPr>
          <a:lstStyle/>
          <a:p>
            <a:r>
              <a:rPr lang="en-US" sz="3000" b="1" smtClean="0">
                <a:solidFill>
                  <a:srgbClr val="C00000"/>
                </a:solidFill>
                <a:latin typeface="Times New Roman" pitchFamily="18" charset="0"/>
                <a:cs typeface="Times New Roman" pitchFamily="18" charset="0"/>
              </a:rPr>
              <a:t>XIN CHÂN THÀNH CẢM ƠN CÁC ĐỒNG CHÍ!</a:t>
            </a:r>
            <a:endParaRPr lang="en-US" sz="30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04878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2275"/>
            <a:ext cx="3276600" cy="16001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264318"/>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447800" y="648894"/>
            <a:ext cx="6781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smtClean="0">
                <a:solidFill>
                  <a:srgbClr val="C00000"/>
                </a:solidFill>
                <a:latin typeface="Times New Roman" panose="02020603050405020304" pitchFamily="18" charset="0"/>
                <a:cs typeface="Times New Roman" panose="02020603050405020304" pitchFamily="18" charset="0"/>
              </a:rPr>
              <a:t>PHẦN THỨ BA</a:t>
            </a:r>
            <a:endParaRPr lang="en-US" altLang="en-US" sz="3200" b="1">
              <a:solidFill>
                <a:srgbClr val="C00000"/>
              </a:solidFill>
              <a:latin typeface="Times New Roman" panose="02020603050405020304" pitchFamily="18" charset="0"/>
              <a:cs typeface="Times New Roman" panose="02020603050405020304" pitchFamily="18" charset="0"/>
            </a:endParaRPr>
          </a:p>
        </p:txBody>
      </p:sp>
      <p:sp>
        <p:nvSpPr>
          <p:cNvPr id="20" name="Rounded Rectangle 19"/>
          <p:cNvSpPr/>
          <p:nvPr/>
        </p:nvSpPr>
        <p:spPr>
          <a:xfrm>
            <a:off x="304800" y="1518047"/>
            <a:ext cx="8610598" cy="28575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smtClean="0">
                <a:solidFill>
                  <a:srgbClr val="0E12BE"/>
                </a:solidFill>
                <a:latin typeface="Times New Roman" pitchFamily="18" charset="0"/>
                <a:cs typeface="Times New Roman" pitchFamily="18" charset="0"/>
              </a:rPr>
              <a:t>ĐẨY MẠNH HỌC TẬP, </a:t>
            </a:r>
            <a:r>
              <a:rPr lang="en-US" sz="2400" b="1">
                <a:solidFill>
                  <a:srgbClr val="0E12BE"/>
                </a:solidFill>
                <a:latin typeface="Times New Roman" pitchFamily="18" charset="0"/>
                <a:cs typeface="Times New Roman" pitchFamily="18" charset="0"/>
              </a:rPr>
              <a:t>LÀM </a:t>
            </a:r>
            <a:r>
              <a:rPr lang="en-US" sz="2400" b="1" smtClean="0">
                <a:solidFill>
                  <a:srgbClr val="0E12BE"/>
                </a:solidFill>
                <a:latin typeface="Times New Roman" pitchFamily="18" charset="0"/>
                <a:cs typeface="Times New Roman" pitchFamily="18" charset="0"/>
              </a:rPr>
              <a:t>THEO BÁC VÀ </a:t>
            </a:r>
          </a:p>
          <a:p>
            <a:pPr algn="ctr"/>
            <a:r>
              <a:rPr lang="en-US" sz="2400" b="1" smtClean="0">
                <a:solidFill>
                  <a:srgbClr val="0E12BE"/>
                </a:solidFill>
                <a:latin typeface="Times New Roman" pitchFamily="18" charset="0"/>
                <a:cs typeface="Times New Roman" pitchFamily="18" charset="0"/>
              </a:rPr>
              <a:t>NÊU GƯƠNG CỦA CÁN BỘ, ĐẢNG VIÊN NHẰM</a:t>
            </a:r>
          </a:p>
          <a:p>
            <a:pPr algn="ctr"/>
            <a:r>
              <a:rPr lang="en-US" sz="2400" b="1" smtClean="0">
                <a:solidFill>
                  <a:srgbClr val="0E12BE"/>
                </a:solidFill>
                <a:latin typeface="Times New Roman" pitchFamily="18" charset="0"/>
                <a:cs typeface="Times New Roman" pitchFamily="18" charset="0"/>
              </a:rPr>
              <a:t>PHÁT HUY NỘI LỰC, TẬN DỤNG THỜI CƠ, KHƠI DẬY VÀ HIỆN THỰC HÓA KHÁT VỌNG </a:t>
            </a:r>
            <a:r>
              <a:rPr lang="en-US" sz="2400" b="1">
                <a:solidFill>
                  <a:srgbClr val="0E12BE"/>
                </a:solidFill>
                <a:latin typeface="Times New Roman" pitchFamily="18" charset="0"/>
                <a:cs typeface="Times New Roman" pitchFamily="18" charset="0"/>
              </a:rPr>
              <a:t>XÂY DỰNG </a:t>
            </a:r>
            <a:endParaRPr lang="en-US" sz="2400" b="1" smtClean="0">
              <a:solidFill>
                <a:srgbClr val="0E12BE"/>
              </a:solidFill>
              <a:latin typeface="Times New Roman" pitchFamily="18" charset="0"/>
              <a:cs typeface="Times New Roman" pitchFamily="18" charset="0"/>
            </a:endParaRPr>
          </a:p>
          <a:p>
            <a:pPr algn="ctr"/>
            <a:r>
              <a:rPr lang="en-US" sz="2400" b="1" smtClean="0">
                <a:solidFill>
                  <a:srgbClr val="0E12BE"/>
                </a:solidFill>
                <a:latin typeface="Times New Roman" pitchFamily="18" charset="0"/>
                <a:cs typeface="Times New Roman" pitchFamily="18" charset="0"/>
              </a:rPr>
              <a:t>TỈNH </a:t>
            </a:r>
            <a:r>
              <a:rPr lang="en-US" sz="2400" b="1">
                <a:solidFill>
                  <a:srgbClr val="0E12BE"/>
                </a:solidFill>
                <a:latin typeface="Times New Roman" pitchFamily="18" charset="0"/>
                <a:cs typeface="Times New Roman" pitchFamily="18" charset="0"/>
              </a:rPr>
              <a:t>HẬU GIANG </a:t>
            </a:r>
            <a:r>
              <a:rPr lang="en-US" sz="2400" b="1" smtClean="0">
                <a:solidFill>
                  <a:srgbClr val="0E12BE"/>
                </a:solidFill>
                <a:latin typeface="Times New Roman" pitchFamily="18" charset="0"/>
                <a:cs typeface="Times New Roman" pitchFamily="18" charset="0"/>
              </a:rPr>
              <a:t>PHÁT TRIỂN NHANH </a:t>
            </a:r>
            <a:r>
              <a:rPr lang="en-US" sz="2400" b="1">
                <a:solidFill>
                  <a:srgbClr val="0E12BE"/>
                </a:solidFill>
                <a:latin typeface="Times New Roman" pitchFamily="18" charset="0"/>
                <a:cs typeface="Times New Roman" pitchFamily="18" charset="0"/>
              </a:rPr>
              <a:t>VÀ BỀN </a:t>
            </a:r>
            <a:r>
              <a:rPr lang="en-US" sz="2400" b="1" smtClean="0">
                <a:solidFill>
                  <a:srgbClr val="0E12BE"/>
                </a:solidFill>
                <a:latin typeface="Times New Roman" pitchFamily="18" charset="0"/>
                <a:cs typeface="Times New Roman" pitchFamily="18" charset="0"/>
              </a:rPr>
              <a:t>VỮNG</a:t>
            </a:r>
            <a:endParaRPr lang="en-US" sz="2400">
              <a:solidFill>
                <a:srgbClr val="0E12BE"/>
              </a:solidFill>
              <a:latin typeface="Times New Roman" pitchFamily="18" charset="0"/>
              <a:cs typeface="Times New Roman" pitchFamily="18" charset="0"/>
            </a:endParaRPr>
          </a:p>
        </p:txBody>
      </p:sp>
    </p:spTree>
    <p:extLst>
      <p:ext uri="{BB962C8B-B14F-4D97-AF65-F5344CB8AC3E}">
        <p14:creationId xmlns:p14="http://schemas.microsoft.com/office/powerpoint/2010/main" val="2760293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1119"/>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100014" y="1160862"/>
            <a:ext cx="2338386" cy="3477875"/>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a:solidFill>
                  <a:srgbClr val="2602BE"/>
                </a:solidFill>
                <a:latin typeface="Times New Roman" pitchFamily="18" charset="0"/>
                <a:cs typeface="Times New Roman" pitchFamily="18" charset="0"/>
              </a:rPr>
              <a:t>I.</a:t>
            </a:r>
            <a:r>
              <a:rPr lang="en-US" sz="2200">
                <a:solidFill>
                  <a:srgbClr val="2602BE"/>
                </a:solidFill>
                <a:latin typeface="Times New Roman" pitchFamily="18" charset="0"/>
                <a:cs typeface="Times New Roman" pitchFamily="18" charset="0"/>
              </a:rPr>
              <a:t> </a:t>
            </a:r>
            <a:r>
              <a:rPr lang="en-US" sz="2200" b="1">
                <a:solidFill>
                  <a:srgbClr val="2602BE"/>
                </a:solidFill>
                <a:latin typeface="Times New Roman" pitchFamily="18" charset="0"/>
                <a:cs typeface="Times New Roman" pitchFamily="18" charset="0"/>
              </a:rPr>
              <a:t>Q</a:t>
            </a:r>
            <a:r>
              <a:rPr lang="en-US" sz="2200" b="1" smtClean="0">
                <a:solidFill>
                  <a:srgbClr val="2602BE"/>
                </a:solidFill>
                <a:latin typeface="Times New Roman" pitchFamily="18" charset="0"/>
                <a:cs typeface="Times New Roman" pitchFamily="18" charset="0"/>
              </a:rPr>
              <a:t>uán triệt và cụ thể hóa các quan điểm, định hướng trong văn kiện đại hội XIII của đảng về phát huy nội lực và ngoại lực, sức mạnh dân tộc và sức mạnh thời đại</a:t>
            </a:r>
            <a:endParaRPr lang="en-US" sz="2200">
              <a:solidFill>
                <a:srgbClr val="2602BE"/>
              </a:solidFill>
              <a:latin typeface="Times New Roman" pitchFamily="18" charset="0"/>
              <a:cs typeface="Times New Roman" pitchFamily="18" charset="0"/>
            </a:endParaRPr>
          </a:p>
        </p:txBody>
      </p:sp>
      <p:sp>
        <p:nvSpPr>
          <p:cNvPr id="20" name="Rounded Rectangle 19"/>
          <p:cNvSpPr/>
          <p:nvPr/>
        </p:nvSpPr>
        <p:spPr>
          <a:xfrm>
            <a:off x="3048000" y="874934"/>
            <a:ext cx="5970458" cy="184921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a:solidFill>
                  <a:srgbClr val="002060"/>
                </a:solidFill>
                <a:latin typeface="Times New Roman" pitchFamily="18" charset="0"/>
                <a:cs typeface="Times New Roman" pitchFamily="18" charset="0"/>
              </a:rPr>
              <a:t>“Kết hợp sức mạnh dân tộc với sức mạnh thời đại; </a:t>
            </a:r>
            <a:r>
              <a:rPr lang="en-US" sz="2400" smtClean="0">
                <a:solidFill>
                  <a:srgbClr val="002060"/>
                </a:solidFill>
                <a:latin typeface="Times New Roman" pitchFamily="18" charset="0"/>
                <a:cs typeface="Times New Roman" pitchFamily="18" charset="0"/>
              </a:rPr>
              <a:t>… </a:t>
            </a:r>
            <a:r>
              <a:rPr lang="en-US" sz="2400">
                <a:solidFill>
                  <a:srgbClr val="002060"/>
                </a:solidFill>
                <a:latin typeface="Times New Roman" pitchFamily="18" charset="0"/>
                <a:cs typeface="Times New Roman" pitchFamily="18" charset="0"/>
              </a:rPr>
              <a:t>phát huy tối đa nội lực, tranh thủ ngoại lực, trong đó nguồn lực nội sinh, nhất là nguồn lực con người là quan trọng nhất</a:t>
            </a:r>
            <a:r>
              <a:rPr lang="en-US" sz="2400" smtClean="0">
                <a:solidFill>
                  <a:srgbClr val="002060"/>
                </a:solidFill>
                <a:latin typeface="Times New Roman" pitchFamily="18" charset="0"/>
                <a:cs typeface="Times New Roman" pitchFamily="18" charset="0"/>
              </a:rPr>
              <a:t>”.</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667000" y="228603"/>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NHẤT</a:t>
            </a:r>
            <a:endParaRPr lang="en-US" altLang="en-US" sz="3600" b="1">
              <a:solidFill>
                <a:srgbClr val="C0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3048000" y="2941797"/>
            <a:ext cx="5970458" cy="203549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400" smtClean="0">
                <a:latin typeface="Times New Roman" pitchFamily="18" charset="0"/>
                <a:cs typeface="Times New Roman" pitchFamily="18" charset="0"/>
              </a:rPr>
              <a:t>“Khơi </a:t>
            </a:r>
            <a:r>
              <a:rPr lang="en-US" sz="2400">
                <a:latin typeface="Times New Roman" pitchFamily="18" charset="0"/>
                <a:cs typeface="Times New Roman" pitchFamily="18" charset="0"/>
              </a:rPr>
              <a:t>dậy khát vọng phát triển đất nước phồn vinh, hạnh phúc, ý chí tự </a:t>
            </a:r>
            <a:r>
              <a:rPr lang="en-US" sz="2400" smtClean="0">
                <a:latin typeface="Times New Roman" pitchFamily="18" charset="0"/>
                <a:cs typeface="Times New Roman" pitchFamily="18" charset="0"/>
              </a:rPr>
              <a:t>cường…</a:t>
            </a:r>
            <a:r>
              <a:rPr lang="en-US" sz="2400">
                <a:latin typeface="Times New Roman" pitchFamily="18" charset="0"/>
                <a:cs typeface="Times New Roman" pitchFamily="18" charset="0"/>
              </a:rPr>
              <a:t> lấy giá trị văn hóa, con người Việt Nam làm nền tảng, sức mạnh nội sinh quan trọng bảo đảm sự phát triển bền vững</a:t>
            </a:r>
            <a:r>
              <a:rPr lang="en-US" sz="2400" smtClean="0">
                <a:latin typeface="Times New Roman" pitchFamily="18" charset="0"/>
                <a:cs typeface="Times New Roman" pitchFamily="18" charset="0"/>
              </a:rPr>
              <a:t>”.</a:t>
            </a:r>
            <a:endParaRPr lang="en-US" sz="24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91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1119"/>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28600" y="1037168"/>
            <a:ext cx="3400424" cy="3816429"/>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a:solidFill>
                  <a:srgbClr val="2602BE"/>
                </a:solidFill>
                <a:latin typeface="Times New Roman" pitchFamily="18" charset="0"/>
                <a:cs typeface="Times New Roman" pitchFamily="18" charset="0"/>
              </a:rPr>
              <a:t>I</a:t>
            </a:r>
            <a:r>
              <a:rPr lang="en-US" sz="2200" b="1" smtClean="0">
                <a:solidFill>
                  <a:srgbClr val="2602BE"/>
                </a:solidFill>
                <a:latin typeface="Times New Roman" pitchFamily="18" charset="0"/>
                <a:cs typeface="Times New Roman" pitchFamily="18" charset="0"/>
              </a:rPr>
              <a:t>I</a:t>
            </a:r>
            <a:r>
              <a:rPr lang="en-US" sz="2200" b="1">
                <a:solidFill>
                  <a:srgbClr val="2602BE"/>
                </a:solidFill>
                <a:latin typeface="Times New Roman" pitchFamily="18" charset="0"/>
                <a:cs typeface="Times New Roman" pitchFamily="18" charset="0"/>
              </a:rPr>
              <a:t>.</a:t>
            </a:r>
            <a:r>
              <a:rPr lang="en-US" sz="2200">
                <a:solidFill>
                  <a:srgbClr val="2602BE"/>
                </a:solidFill>
                <a:latin typeface="Times New Roman" pitchFamily="18" charset="0"/>
                <a:cs typeface="Times New Roman" pitchFamily="18" charset="0"/>
              </a:rPr>
              <a:t> </a:t>
            </a:r>
            <a:r>
              <a:rPr lang="en-US" sz="2200" b="1">
                <a:solidFill>
                  <a:srgbClr val="2602BE"/>
                </a:solidFill>
                <a:latin typeface="Times New Roman" pitchFamily="18" charset="0"/>
                <a:cs typeface="Times New Roman" pitchFamily="18" charset="0"/>
              </a:rPr>
              <a:t>Q</a:t>
            </a:r>
            <a:r>
              <a:rPr lang="en-US" sz="2200" b="1" smtClean="0">
                <a:solidFill>
                  <a:srgbClr val="2602BE"/>
                </a:solidFill>
                <a:latin typeface="Times New Roman" pitchFamily="18" charset="0"/>
                <a:cs typeface="Times New Roman" pitchFamily="18" charset="0"/>
              </a:rPr>
              <a:t>uán triệt và thực hiện mục tiêu, nhiệm vụ, giải pháp của nghị quyết đại hội đảng bộ tỉnh lần thứ </a:t>
            </a:r>
            <a:r>
              <a:rPr lang="en-US" sz="2200" b="1">
                <a:solidFill>
                  <a:srgbClr val="2602BE"/>
                </a:solidFill>
                <a:latin typeface="Times New Roman" pitchFamily="18" charset="0"/>
                <a:cs typeface="Times New Roman" pitchFamily="18" charset="0"/>
              </a:rPr>
              <a:t>XIV và Chương trình số 50-CTr/TU của Ban Chấp hành Đảng bộ tỉnh về phát huy nội </a:t>
            </a:r>
            <a:r>
              <a:rPr lang="en-US" sz="2200" b="1" smtClean="0">
                <a:solidFill>
                  <a:srgbClr val="2602BE"/>
                </a:solidFill>
                <a:latin typeface="Times New Roman" pitchFamily="18" charset="0"/>
                <a:cs typeface="Times New Roman" pitchFamily="18" charset="0"/>
              </a:rPr>
              <a:t>lực, </a:t>
            </a:r>
            <a:r>
              <a:rPr lang="en-US" sz="2200" b="1">
                <a:solidFill>
                  <a:srgbClr val="2602BE"/>
                </a:solidFill>
                <a:latin typeface="Times New Roman" pitchFamily="18" charset="0"/>
                <a:cs typeface="Times New Roman" pitchFamily="18" charset="0"/>
              </a:rPr>
              <a:t>tận dụng thời </a:t>
            </a:r>
            <a:r>
              <a:rPr lang="en-US" sz="2200" b="1" smtClean="0">
                <a:solidFill>
                  <a:srgbClr val="2602BE"/>
                </a:solidFill>
                <a:latin typeface="Times New Roman" pitchFamily="18" charset="0"/>
                <a:cs typeface="Times New Roman" pitchFamily="18" charset="0"/>
              </a:rPr>
              <a:t>cơ khơi dậy khát vọng </a:t>
            </a:r>
            <a:r>
              <a:rPr lang="en-US" sz="2200" b="1">
                <a:solidFill>
                  <a:srgbClr val="2602BE"/>
                </a:solidFill>
                <a:latin typeface="Times New Roman" pitchFamily="18" charset="0"/>
                <a:cs typeface="Times New Roman" pitchFamily="18" charset="0"/>
              </a:rPr>
              <a:t>xây dựng tỉnh Hậu Giang </a:t>
            </a:r>
            <a:r>
              <a:rPr lang="en-US" sz="2200" b="1" smtClean="0">
                <a:solidFill>
                  <a:srgbClr val="2602BE"/>
                </a:solidFill>
                <a:latin typeface="Times New Roman" pitchFamily="18" charset="0"/>
                <a:cs typeface="Times New Roman" pitchFamily="18" charset="0"/>
              </a:rPr>
              <a:t>phát triển nhanh và bền vững</a:t>
            </a:r>
            <a:endParaRPr lang="en-US" sz="2200">
              <a:solidFill>
                <a:srgbClr val="2602BE"/>
              </a:solidFill>
              <a:latin typeface="Times New Roman" pitchFamily="18" charset="0"/>
              <a:cs typeface="Times New Roman" pitchFamily="18" charset="0"/>
            </a:endParaRPr>
          </a:p>
        </p:txBody>
      </p:sp>
      <p:sp>
        <p:nvSpPr>
          <p:cNvPr id="20" name="Rounded Rectangle 19"/>
          <p:cNvSpPr/>
          <p:nvPr/>
        </p:nvSpPr>
        <p:spPr>
          <a:xfrm>
            <a:off x="3962400" y="592543"/>
            <a:ext cx="5003668" cy="180201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000" b="1">
                <a:latin typeface="Times New Roman" pitchFamily="18" charset="0"/>
                <a:cs typeface="Times New Roman" pitchFamily="18" charset="0"/>
              </a:rPr>
              <a:t>Mục tiêu tổng quát: </a:t>
            </a:r>
            <a:r>
              <a:rPr lang="en-US" sz="2000">
                <a:latin typeface="Times New Roman" pitchFamily="18" charset="0"/>
                <a:cs typeface="Times New Roman" pitchFamily="18" charset="0"/>
              </a:rPr>
              <a:t>Huy động mọi nguồn lực đầu tư phát triển kinh tế - xã hội, ưu tiên công nghiệp, phát triển nông nghiệp bền vững; khuyến khích đầu tư lĩnh vực thương mại, dịch vụ, du lịch.</a:t>
            </a:r>
            <a:endParaRPr lang="en-US" sz="2000">
              <a:solidFill>
                <a:srgbClr val="002060"/>
              </a:solidFill>
              <a:latin typeface="Times New Roman" panose="02020603050405020304" pitchFamily="18" charset="0"/>
              <a:cs typeface="Times New Roman" panose="02020603050405020304"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667000" y="22072"/>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NHẤT</a:t>
            </a:r>
            <a:endParaRPr lang="en-US" altLang="en-US" sz="3600" b="1">
              <a:solidFill>
                <a:srgbClr val="C00000"/>
              </a:solidFill>
              <a:latin typeface="Times New Roman" panose="02020603050405020304" pitchFamily="18" charset="0"/>
              <a:cs typeface="Times New Roman" panose="02020603050405020304" pitchFamily="18" charset="0"/>
            </a:endParaRPr>
          </a:p>
        </p:txBody>
      </p:sp>
      <p:sp>
        <p:nvSpPr>
          <p:cNvPr id="8" name="Rounded Rectangle 7"/>
          <p:cNvSpPr/>
          <p:nvPr/>
        </p:nvSpPr>
        <p:spPr>
          <a:xfrm>
            <a:off x="3962405" y="2514600"/>
            <a:ext cx="5030523" cy="25717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000" b="1">
                <a:latin typeface="Times New Roman" pitchFamily="18" charset="0"/>
                <a:cs typeface="Times New Roman" pitchFamily="18" charset="0"/>
              </a:rPr>
              <a:t>B</a:t>
            </a:r>
            <a:r>
              <a:rPr lang="en-US" sz="2000" b="1" smtClean="0">
                <a:latin typeface="Times New Roman" pitchFamily="18" charset="0"/>
                <a:cs typeface="Times New Roman" pitchFamily="18" charset="0"/>
              </a:rPr>
              <a:t>a </a:t>
            </a:r>
            <a:r>
              <a:rPr lang="en-US" sz="2000" b="1">
                <a:latin typeface="Times New Roman" pitchFamily="18" charset="0"/>
                <a:cs typeface="Times New Roman" pitchFamily="18" charset="0"/>
              </a:rPr>
              <a:t>nhiệm vụ đột phá chiến lược nhiệm kỳ 2020 -</a:t>
            </a:r>
            <a:r>
              <a:rPr lang="en-US" sz="2000" b="1" smtClean="0">
                <a:latin typeface="Times New Roman" pitchFamily="18" charset="0"/>
                <a:cs typeface="Times New Roman" pitchFamily="18" charset="0"/>
              </a:rPr>
              <a:t> 2025:</a:t>
            </a:r>
          </a:p>
          <a:p>
            <a:pPr algn="just"/>
            <a:r>
              <a:rPr lang="en-US" sz="2000" i="1">
                <a:solidFill>
                  <a:prstClr val="black"/>
                </a:solidFill>
                <a:latin typeface="Times New Roman" panose="02020603050405020304" pitchFamily="18" charset="0"/>
                <a:cs typeface="Times New Roman" panose="02020603050405020304" pitchFamily="18" charset="0"/>
              </a:rPr>
              <a:t> </a:t>
            </a:r>
            <a:r>
              <a:rPr lang="en-US" sz="2000" i="1" smtClean="0">
                <a:solidFill>
                  <a:prstClr val="black"/>
                </a:solidFill>
                <a:latin typeface="Times New Roman" panose="02020603050405020304" pitchFamily="18" charset="0"/>
                <a:cs typeface="Times New Roman" panose="02020603050405020304" pitchFamily="18" charset="0"/>
              </a:rPr>
              <a:t>    Một là, </a:t>
            </a:r>
            <a:r>
              <a:rPr lang="en-US" sz="2000" smtClean="0">
                <a:solidFill>
                  <a:prstClr val="black"/>
                </a:solidFill>
                <a:latin typeface="Times New Roman" panose="02020603050405020304" pitchFamily="18" charset="0"/>
                <a:cs typeface="Times New Roman" panose="02020603050405020304" pitchFamily="18" charset="0"/>
              </a:rPr>
              <a:t>nâng cao chất lượng nguồn nhân lực.</a:t>
            </a:r>
          </a:p>
          <a:p>
            <a:pPr algn="just"/>
            <a:r>
              <a:rPr lang="en-US" sz="2000" smtClean="0">
                <a:solidFill>
                  <a:prstClr val="black"/>
                </a:solidFill>
                <a:latin typeface="Times New Roman" panose="02020603050405020304" pitchFamily="18" charset="0"/>
                <a:cs typeface="Times New Roman" panose="02020603050405020304" pitchFamily="18" charset="0"/>
              </a:rPr>
              <a:t>       </a:t>
            </a:r>
            <a:r>
              <a:rPr lang="en-US" sz="2000" i="1" smtClean="0">
                <a:solidFill>
                  <a:prstClr val="black"/>
                </a:solidFill>
                <a:latin typeface="Times New Roman" panose="02020603050405020304" pitchFamily="18" charset="0"/>
                <a:cs typeface="Times New Roman" panose="02020603050405020304" pitchFamily="18" charset="0"/>
              </a:rPr>
              <a:t>Hai là, </a:t>
            </a:r>
            <a:r>
              <a:rPr lang="en-US" sz="2000" smtClean="0">
                <a:solidFill>
                  <a:prstClr val="black"/>
                </a:solidFill>
                <a:latin typeface="Times New Roman" panose="02020603050405020304" pitchFamily="18" charset="0"/>
                <a:cs typeface="Times New Roman" panose="02020603050405020304" pitchFamily="18" charset="0"/>
              </a:rPr>
              <a:t>hoàn thiện đồng bộ hệ thống cơ chế chính sách.</a:t>
            </a:r>
          </a:p>
          <a:p>
            <a:pPr algn="just"/>
            <a:r>
              <a:rPr lang="en-US" sz="2000" i="1" smtClean="0">
                <a:solidFill>
                  <a:prstClr val="black"/>
                </a:solidFill>
                <a:latin typeface="Times New Roman" panose="02020603050405020304" pitchFamily="18" charset="0"/>
                <a:cs typeface="Times New Roman" panose="02020603050405020304" pitchFamily="18" charset="0"/>
              </a:rPr>
              <a:t>       Ba là, </a:t>
            </a:r>
            <a:r>
              <a:rPr lang="en-US" sz="2000" smtClean="0">
                <a:solidFill>
                  <a:prstClr val="black"/>
                </a:solidFill>
                <a:latin typeface="Times New Roman" panose="02020603050405020304" pitchFamily="18" charset="0"/>
                <a:cs typeface="Times New Roman" panose="02020603050405020304" pitchFamily="18" charset="0"/>
              </a:rPr>
              <a:t>xây dựng chiến lược phát triển và quy hoạch tỉnh Hậu Giang.</a:t>
            </a:r>
            <a:endParaRPr lang="en-US" sz="20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967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7" y="-444801"/>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90486" y="1028702"/>
            <a:ext cx="2347914" cy="4154984"/>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III.</a:t>
            </a:r>
            <a:r>
              <a:rPr lang="en-US" sz="2200" smtClean="0">
                <a:solidFill>
                  <a:srgbClr val="2602BE"/>
                </a:solidFill>
                <a:latin typeface="Times New Roman" pitchFamily="18" charset="0"/>
                <a:cs typeface="Times New Roman" pitchFamily="18" charset="0"/>
              </a:rPr>
              <a:t> T</a:t>
            </a:r>
            <a:r>
              <a:rPr lang="en-US" sz="2200" b="1" smtClean="0">
                <a:solidFill>
                  <a:srgbClr val="2602BE"/>
                </a:solidFill>
                <a:latin typeface="Times New Roman" pitchFamily="18" charset="0"/>
                <a:cs typeface="Times New Roman" pitchFamily="18" charset="0"/>
              </a:rPr>
              <a:t>hực hiện chỉ đạo của Trung ương về cụ thể hóa Chuyên đề toàn khóa nhiệm kỳ Đại hội XIII của Đảng thành chuyên đề hàng năm để học tập, làm theo và nêu gương ở địa phương</a:t>
            </a:r>
            <a:endParaRPr lang="en-US" sz="2200">
              <a:solidFill>
                <a:srgbClr val="2602BE"/>
              </a:solidFill>
              <a:latin typeface="Times New Roman" pitchFamily="18" charset="0"/>
              <a:cs typeface="Times New Roman" pitchFamily="18" charset="0"/>
            </a:endParaRPr>
          </a:p>
        </p:txBody>
      </p:sp>
      <p:sp>
        <p:nvSpPr>
          <p:cNvPr id="20" name="Rounded Rectangle 19"/>
          <p:cNvSpPr/>
          <p:nvPr/>
        </p:nvSpPr>
        <p:spPr>
          <a:xfrm>
            <a:off x="3124202" y="1192231"/>
            <a:ext cx="5879969" cy="313211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2400" i="1">
                <a:latin typeface="Times New Roman" pitchFamily="18" charset="0"/>
                <a:cs typeface="Times New Roman" pitchFamily="18" charset="0"/>
              </a:rPr>
              <a:t>Các tỉnh ủy, thành ủy, đảng ủy trực thuộc Trung ương, cấp ủy các cấp cụ thể hóa Chuyên đề toàn khóa, biên soạn thành các chuyên đề hằng năm, hướng dẫn tổ chức đảng trực thuộc thực hiện, đưa vào học tập và sinh hoạt chi bộ, đoàn thể, cơ quan, đơn vị trong nhiệm kỳ 2021 - 2025</a:t>
            </a:r>
            <a:endParaRPr lang="en-US" sz="2400">
              <a:solidFill>
                <a:srgbClr val="002060"/>
              </a:solidFill>
              <a:latin typeface="Times New Roman" panose="02020603050405020304" pitchFamily="18" charset="0"/>
              <a:cs typeface="Times New Roman" panose="02020603050405020304"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328862" y="327189"/>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NHẤT</a:t>
            </a:r>
            <a:endParaRPr lang="en-US" altLang="en-US" sz="36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49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E:\DATA THUY\GIANG DAY\2022\s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546" y="-28575"/>
            <a:ext cx="2499746" cy="12208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7">
            <a:extLst>
              <a:ext uri="{FF2B5EF4-FFF2-40B4-BE49-F238E27FC236}">
                <a16:creationId xmlns:a16="http://schemas.microsoft.com/office/drawing/2014/main" xmlns="" id="{E09CC5F0-D748-4AAF-A090-04544235C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339330"/>
            <a:ext cx="9144000" cy="5534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76200" y="1085851"/>
            <a:ext cx="2155694" cy="3816429"/>
          </a:xfrm>
          <a:prstGeom prst="rect">
            <a:avLst/>
          </a:prstGeom>
          <a:ln/>
          <a:extLst/>
        </p:spPr>
        <p:style>
          <a:lnRef idx="2">
            <a:schemeClr val="accent6"/>
          </a:lnRef>
          <a:fillRef idx="1">
            <a:schemeClr val="lt1"/>
          </a:fillRef>
          <a:effectRef idx="0">
            <a:schemeClr val="accent6"/>
          </a:effectRef>
          <a:fontRef idx="minor">
            <a:schemeClr val="dk1"/>
          </a:fontRef>
        </p:style>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a:r>
              <a:rPr lang="en-US" sz="2200" b="1" smtClean="0">
                <a:solidFill>
                  <a:srgbClr val="2602BE"/>
                </a:solidFill>
                <a:latin typeface="Times New Roman" pitchFamily="18" charset="0"/>
                <a:cs typeface="Times New Roman" pitchFamily="18" charset="0"/>
              </a:rPr>
              <a:t>I.</a:t>
            </a:r>
            <a:r>
              <a:rPr lang="en-US" sz="2200" smtClean="0">
                <a:solidFill>
                  <a:srgbClr val="2602BE"/>
                </a:solidFill>
                <a:latin typeface="Times New Roman" pitchFamily="18" charset="0"/>
                <a:cs typeface="Times New Roman" pitchFamily="18" charset="0"/>
              </a:rPr>
              <a:t> </a:t>
            </a:r>
            <a:r>
              <a:rPr lang="en-US" sz="2200" b="1" smtClean="0">
                <a:solidFill>
                  <a:srgbClr val="2602BE"/>
                </a:solidFill>
                <a:latin typeface="Times New Roman" pitchFamily="18" charset="0"/>
                <a:cs typeface="Times New Roman" pitchFamily="18" charset="0"/>
              </a:rPr>
              <a:t>Những nội dung cơ bản trong tư tưởng, đạo đức, </a:t>
            </a:r>
          </a:p>
          <a:p>
            <a:pPr algn="ctr"/>
            <a:r>
              <a:rPr lang="en-US" sz="2200" b="1" smtClean="0">
                <a:solidFill>
                  <a:srgbClr val="2602BE"/>
                </a:solidFill>
                <a:latin typeface="Times New Roman" pitchFamily="18" charset="0"/>
                <a:cs typeface="Times New Roman" pitchFamily="18" charset="0"/>
              </a:rPr>
              <a:t>phong cách </a:t>
            </a:r>
          </a:p>
          <a:p>
            <a:pPr algn="ctr"/>
            <a:r>
              <a:rPr lang="en-US" sz="2200" b="1" spc="40" smtClean="0">
                <a:solidFill>
                  <a:srgbClr val="2602BE"/>
                </a:solidFill>
                <a:latin typeface="Times New Roman" pitchFamily="18" charset="0"/>
                <a:cs typeface="Times New Roman" pitchFamily="18" charset="0"/>
              </a:rPr>
              <a:t>Hồ Chí Minh </a:t>
            </a:r>
            <a:r>
              <a:rPr lang="en-US" sz="2200" b="1" smtClean="0">
                <a:solidFill>
                  <a:srgbClr val="2602BE"/>
                </a:solidFill>
                <a:latin typeface="Times New Roman" pitchFamily="18" charset="0"/>
                <a:cs typeface="Times New Roman" pitchFamily="18" charset="0"/>
              </a:rPr>
              <a:t>về kết hợp nội lực và ngoại lực, sức mạnh dân tộc và sức mạnh thời đại</a:t>
            </a:r>
            <a:endParaRPr lang="en-US" sz="2200">
              <a:solidFill>
                <a:srgbClr val="2602BE"/>
              </a:solidFill>
              <a:latin typeface="Times New Roman" pitchFamily="18" charset="0"/>
              <a:cs typeface="Times New Roman" pitchFamily="18" charset="0"/>
            </a:endParaRPr>
          </a:p>
        </p:txBody>
      </p:sp>
      <p:sp>
        <p:nvSpPr>
          <p:cNvPr id="20" name="Rounded Rectangle 19"/>
          <p:cNvSpPr/>
          <p:nvPr/>
        </p:nvSpPr>
        <p:spPr>
          <a:xfrm>
            <a:off x="2563747" y="1317126"/>
            <a:ext cx="6118095" cy="285482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smtClean="0">
                <a:latin typeface="Times New Roman" pitchFamily="18" charset="0"/>
                <a:cs typeface="Times New Roman" pitchFamily="18" charset="0"/>
              </a:rPr>
              <a:t>Khái niệm về nội lực </a:t>
            </a:r>
          </a:p>
          <a:p>
            <a:pPr algn="ctr"/>
            <a:endParaRPr lang="en-US" sz="2800" b="1" smtClean="0">
              <a:latin typeface="Times New Roman" pitchFamily="18" charset="0"/>
              <a:cs typeface="Times New Roman" pitchFamily="18" charset="0"/>
            </a:endParaRPr>
          </a:p>
          <a:p>
            <a:pPr algn="just"/>
            <a:r>
              <a:rPr lang="en-US" sz="2800" b="1">
                <a:latin typeface="Times New Roman" pitchFamily="18" charset="0"/>
                <a:cs typeface="Times New Roman" pitchFamily="18" charset="0"/>
              </a:rPr>
              <a:t> </a:t>
            </a:r>
            <a:r>
              <a:rPr lang="en-US" sz="2800" b="1" smtClean="0">
                <a:latin typeface="Times New Roman" pitchFamily="18" charset="0"/>
                <a:cs typeface="Times New Roman" pitchFamily="18" charset="0"/>
              </a:rPr>
              <a:t>      </a:t>
            </a:r>
            <a:r>
              <a:rPr lang="en-US" sz="2800" i="1">
                <a:solidFill>
                  <a:srgbClr val="C00000"/>
                </a:solidFill>
                <a:latin typeface="Times New Roman" pitchFamily="18" charset="0"/>
                <a:cs typeface="Times New Roman" pitchFamily="18" charset="0"/>
              </a:rPr>
              <a:t>Sức mạnh dân tộc hay nội lực</a:t>
            </a:r>
            <a:r>
              <a:rPr lang="en-US" sz="2800">
                <a:solidFill>
                  <a:srgbClr val="C00000"/>
                </a:solidFill>
                <a:latin typeface="Times New Roman" pitchFamily="18" charset="0"/>
                <a:cs typeface="Times New Roman" pitchFamily="18" charset="0"/>
              </a:rPr>
              <a:t> của một dân tộc, một quốc gia chính là tổng hợp những lợi thế, những nguồn lực nội sinh của dân tộc, quốc gia đó</a:t>
            </a:r>
            <a:r>
              <a:rPr lang="en-US" sz="2800" smtClean="0">
                <a:solidFill>
                  <a:srgbClr val="C00000"/>
                </a:solidFill>
                <a:latin typeface="Times New Roman" pitchFamily="18" charset="0"/>
                <a:cs typeface="Times New Roman" pitchFamily="18" charset="0"/>
              </a:rPr>
              <a:t>.</a:t>
            </a:r>
            <a:endParaRPr lang="en-US" sz="2800">
              <a:solidFill>
                <a:srgbClr val="C00000"/>
              </a:solidFill>
              <a:latin typeface="Times New Roman" panose="02020603050405020304" pitchFamily="18" charset="0"/>
              <a:cs typeface="Times New Roman" panose="02020603050405020304" pitchFamily="18" charset="0"/>
            </a:endParaRPr>
          </a:p>
        </p:txBody>
      </p:sp>
      <p:sp>
        <p:nvSpPr>
          <p:cNvPr id="6" name="TextBox 59">
            <a:extLst>
              <a:ext uri="{FF2B5EF4-FFF2-40B4-BE49-F238E27FC236}">
                <a16:creationId xmlns:a16="http://schemas.microsoft.com/office/drawing/2014/main" xmlns="" id="{1149E896-3DEE-435A-B7E1-4A188BE6F6D9}"/>
              </a:ext>
            </a:extLst>
          </p:cNvPr>
          <p:cNvSpPr txBox="1">
            <a:spLocks noChangeArrowheads="1"/>
          </p:cNvSpPr>
          <p:nvPr/>
        </p:nvSpPr>
        <p:spPr bwMode="auto">
          <a:xfrm>
            <a:off x="2231894" y="97082"/>
            <a:ext cx="6781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smtClean="0">
                <a:solidFill>
                  <a:srgbClr val="C00000"/>
                </a:solidFill>
                <a:latin typeface="Times New Roman" panose="02020603050405020304" pitchFamily="18" charset="0"/>
                <a:cs typeface="Times New Roman" panose="02020603050405020304" pitchFamily="18" charset="0"/>
              </a:rPr>
              <a:t>PHẦN THỨ HAI</a:t>
            </a:r>
            <a:endParaRPr lang="en-US" altLang="en-US" sz="3600" b="1">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06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wipe(down)">
                                      <p:cBhvr>
                                        <p:cTn id="7"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2569</TotalTime>
  <Words>3353</Words>
  <Application>Microsoft Office PowerPoint</Application>
  <PresentationFormat>On-screen Show (16:9)</PresentationFormat>
  <Paragraphs>219</Paragraphs>
  <Slides>43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welcome</cp:lastModifiedBy>
  <cp:revision>179</cp:revision>
  <cp:lastPrinted>2022-07-11T03:12:00Z</cp:lastPrinted>
  <dcterms:created xsi:type="dcterms:W3CDTF">2021-08-31T01:35:10Z</dcterms:created>
  <dcterms:modified xsi:type="dcterms:W3CDTF">2022-08-05T01:31:03Z</dcterms:modified>
</cp:coreProperties>
</file>